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4"/>
  </p:sldMasterIdLst>
  <p:notesMasterIdLst>
    <p:notesMasterId r:id="rId25"/>
  </p:notesMasterIdLst>
  <p:sldIdLst>
    <p:sldId id="256" r:id="rId5"/>
    <p:sldId id="263" r:id="rId6"/>
    <p:sldId id="282" r:id="rId7"/>
    <p:sldId id="281" r:id="rId8"/>
    <p:sldId id="280" r:id="rId9"/>
    <p:sldId id="279" r:id="rId10"/>
    <p:sldId id="278" r:id="rId11"/>
    <p:sldId id="277" r:id="rId12"/>
    <p:sldId id="276" r:id="rId13"/>
    <p:sldId id="262" r:id="rId14"/>
    <p:sldId id="264" r:id="rId15"/>
    <p:sldId id="265" r:id="rId16"/>
    <p:sldId id="290" r:id="rId17"/>
    <p:sldId id="261" r:id="rId18"/>
    <p:sldId id="266" r:id="rId19"/>
    <p:sldId id="286" r:id="rId20"/>
    <p:sldId id="289" r:id="rId21"/>
    <p:sldId id="291" r:id="rId22"/>
    <p:sldId id="292" r:id="rId23"/>
    <p:sldId id="284"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4637"/>
  </p:normalViewPr>
  <p:slideViewPr>
    <p:cSldViewPr>
      <p:cViewPr varScale="1">
        <p:scale>
          <a:sx n="78" d="100"/>
          <a:sy n="78" d="100"/>
        </p:scale>
        <p:origin x="1622" y="6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4" d="100"/>
          <a:sy n="54" d="100"/>
        </p:scale>
        <p:origin x="287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618A891-9467-4CC7-A491-0A34A0A97538}" type="datetimeFigureOut">
              <a:rPr lang="en-US" smtClean="0"/>
              <a:pPr/>
              <a:t>1/31/2022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4F9460A-9E81-496F-91AC-92DE7ABF30C4}" type="slidenum">
              <a:rPr lang="en-US" smtClean="0"/>
              <a:pPr/>
              <a:t>‹#›</a:t>
            </a:fld>
            <a:endParaRPr lang="en-US" dirty="0"/>
          </a:p>
        </p:txBody>
      </p:sp>
    </p:spTree>
    <p:extLst>
      <p:ext uri="{BB962C8B-B14F-4D97-AF65-F5344CB8AC3E}">
        <p14:creationId xmlns:p14="http://schemas.microsoft.com/office/powerpoint/2010/main" val="906871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i="1" dirty="0"/>
              <a:t>Welcome. This presentation will mostly address clinical courses for spring. Overview of the format for the event and when introductions will happen.</a:t>
            </a:r>
          </a:p>
        </p:txBody>
      </p:sp>
      <p:sp>
        <p:nvSpPr>
          <p:cNvPr id="4" name="Slide Number Placeholder 3"/>
          <p:cNvSpPr>
            <a:spLocks noGrp="1"/>
          </p:cNvSpPr>
          <p:nvPr>
            <p:ph type="sldNum" sz="quarter" idx="10"/>
          </p:nvPr>
        </p:nvSpPr>
        <p:spPr/>
        <p:txBody>
          <a:bodyPr/>
          <a:lstStyle/>
          <a:p>
            <a:fld id="{14F9460A-9E81-496F-91AC-92DE7ABF30C4}" type="slidenum">
              <a:rPr lang="en-US" smtClean="0"/>
              <a:pPr/>
              <a:t>1</a:t>
            </a:fld>
            <a:endParaRPr lang="en-US" dirty="0"/>
          </a:p>
        </p:txBody>
      </p:sp>
    </p:spTree>
    <p:extLst>
      <p:ext uri="{BB962C8B-B14F-4D97-AF65-F5344CB8AC3E}">
        <p14:creationId xmlns:p14="http://schemas.microsoft.com/office/powerpoint/2010/main" val="4036182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E Grant notes: “I was a clinical student as some of my colleagues were. Crim defense one summer and both semesters of my 3L year and definitely one of the best things I did in law school. Working on real world cases helped me better understand how classroom lessons work in law practice. Made great connections with people I stayed in touch with, later worked with, and prepared me for my first legal job.” </a:t>
            </a:r>
          </a:p>
        </p:txBody>
      </p:sp>
      <p:sp>
        <p:nvSpPr>
          <p:cNvPr id="4" name="Slide Number Placeholder 3"/>
          <p:cNvSpPr>
            <a:spLocks noGrp="1"/>
          </p:cNvSpPr>
          <p:nvPr>
            <p:ph type="sldNum" sz="quarter" idx="5"/>
          </p:nvPr>
        </p:nvSpPr>
        <p:spPr/>
        <p:txBody>
          <a:bodyPr/>
          <a:lstStyle/>
          <a:p>
            <a:fld id="{14F9460A-9E81-496F-91AC-92DE7ABF30C4}" type="slidenum">
              <a:rPr lang="en-US" smtClean="0"/>
              <a:pPr/>
              <a:t>10</a:t>
            </a:fld>
            <a:endParaRPr lang="en-US" dirty="0"/>
          </a:p>
        </p:txBody>
      </p:sp>
    </p:spTree>
    <p:extLst>
      <p:ext uri="{BB962C8B-B14F-4D97-AF65-F5344CB8AC3E}">
        <p14:creationId xmlns:p14="http://schemas.microsoft.com/office/powerpoint/2010/main" val="3153077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full list, you don’t have to memorize it because it is under experiential learning on the law schools website. Many opportunities in house and externships in which students might have the opportunity to appear in court or in administrative hearings. All allow you to do substantive legal work in a wide range of areas – transactional, litigation, policy. If you have an area of interest, it is very likely we have either a clinic or externship in that area of interest. Some are offered in the summer and I will get to that in a moment. </a:t>
            </a:r>
          </a:p>
        </p:txBody>
      </p:sp>
      <p:sp>
        <p:nvSpPr>
          <p:cNvPr id="4" name="Slide Number Placeholder 3"/>
          <p:cNvSpPr>
            <a:spLocks noGrp="1"/>
          </p:cNvSpPr>
          <p:nvPr>
            <p:ph type="sldNum" sz="quarter" idx="5"/>
          </p:nvPr>
        </p:nvSpPr>
        <p:spPr/>
        <p:txBody>
          <a:bodyPr/>
          <a:lstStyle/>
          <a:p>
            <a:fld id="{14F9460A-9E81-496F-91AC-92DE7ABF30C4}" type="slidenum">
              <a:rPr lang="en-US" smtClean="0"/>
              <a:pPr/>
              <a:t>11</a:t>
            </a:fld>
            <a:endParaRPr lang="en-US" dirty="0"/>
          </a:p>
        </p:txBody>
      </p:sp>
    </p:spTree>
    <p:extLst>
      <p:ext uri="{BB962C8B-B14F-4D97-AF65-F5344CB8AC3E}">
        <p14:creationId xmlns:p14="http://schemas.microsoft.com/office/powerpoint/2010/main" val="1120625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F9460A-9E81-496F-91AC-92DE7ABF30C4}" type="slidenum">
              <a:rPr lang="en-US" smtClean="0"/>
              <a:pPr/>
              <a:t>12</a:t>
            </a:fld>
            <a:endParaRPr lang="en-US" dirty="0"/>
          </a:p>
        </p:txBody>
      </p:sp>
    </p:spTree>
    <p:extLst>
      <p:ext uri="{BB962C8B-B14F-4D97-AF65-F5344CB8AC3E}">
        <p14:creationId xmlns:p14="http://schemas.microsoft.com/office/powerpoint/2010/main" val="1460386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we discourage more than one clinical course in the same semester based on the out of class time constraints, but there are some situations where this is permitted. But you must get permission from both professors before accepting two offers, and when your accept a clinical offer you are making a commitment to participate. If you back out, you may have taken a spot from another student who have been happy to accept if they had a chance to. You will see when I talk about deadlines that we have schedule that allows students time to decide before accepting or externship offers and you should have decisions on any applications you make by a certain date. So take the time you need and speak to both professors before you accept if you think taking two clinics is appropriate in your case. </a:t>
            </a:r>
          </a:p>
        </p:txBody>
      </p:sp>
      <p:sp>
        <p:nvSpPr>
          <p:cNvPr id="4" name="Slide Number Placeholder 3"/>
          <p:cNvSpPr>
            <a:spLocks noGrp="1"/>
          </p:cNvSpPr>
          <p:nvPr>
            <p:ph type="sldNum" sz="quarter" idx="5"/>
          </p:nvPr>
        </p:nvSpPr>
        <p:spPr/>
        <p:txBody>
          <a:bodyPr/>
          <a:lstStyle/>
          <a:p>
            <a:fld id="{14F9460A-9E81-496F-91AC-92DE7ABF30C4}" type="slidenum">
              <a:rPr lang="en-US" smtClean="0"/>
              <a:pPr/>
              <a:t>13</a:t>
            </a:fld>
            <a:endParaRPr lang="en-US" dirty="0"/>
          </a:p>
        </p:txBody>
      </p:sp>
    </p:spTree>
    <p:extLst>
      <p:ext uri="{BB962C8B-B14F-4D97-AF65-F5344CB8AC3E}">
        <p14:creationId xmlns:p14="http://schemas.microsoft.com/office/powerpoint/2010/main" val="4135815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F9460A-9E81-496F-91AC-92DE7ABF30C4}" type="slidenum">
              <a:rPr lang="en-US" smtClean="0"/>
              <a:pPr/>
              <a:t>14</a:t>
            </a:fld>
            <a:endParaRPr lang="en-US" dirty="0"/>
          </a:p>
        </p:txBody>
      </p:sp>
    </p:spTree>
    <p:extLst>
      <p:ext uri="{BB962C8B-B14F-4D97-AF65-F5344CB8AC3E}">
        <p14:creationId xmlns:p14="http://schemas.microsoft.com/office/powerpoint/2010/main" val="3076422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Unified online application portal. You can find a tab at the top of my Georgia law, and it is also link to each program’s page on the law school website. </a:t>
            </a:r>
          </a:p>
        </p:txBody>
      </p:sp>
      <p:sp>
        <p:nvSpPr>
          <p:cNvPr id="4" name="Slide Number Placeholder 3"/>
          <p:cNvSpPr>
            <a:spLocks noGrp="1"/>
          </p:cNvSpPr>
          <p:nvPr>
            <p:ph type="sldNum" sz="quarter" idx="5"/>
          </p:nvPr>
        </p:nvSpPr>
        <p:spPr/>
        <p:txBody>
          <a:bodyPr/>
          <a:lstStyle/>
          <a:p>
            <a:fld id="{14F9460A-9E81-496F-91AC-92DE7ABF30C4}" type="slidenum">
              <a:rPr lang="en-US" smtClean="0"/>
              <a:pPr/>
              <a:t>15</a:t>
            </a:fld>
            <a:endParaRPr lang="en-US" dirty="0"/>
          </a:p>
        </p:txBody>
      </p:sp>
    </p:spTree>
    <p:extLst>
      <p:ext uri="{BB962C8B-B14F-4D97-AF65-F5344CB8AC3E}">
        <p14:creationId xmlns:p14="http://schemas.microsoft.com/office/powerpoint/2010/main" val="1886511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16</a:t>
            </a:fld>
            <a:endParaRPr lang="en-US" dirty="0"/>
          </a:p>
        </p:txBody>
      </p:sp>
    </p:spTree>
    <p:extLst>
      <p:ext uri="{BB962C8B-B14F-4D97-AF65-F5344CB8AC3E}">
        <p14:creationId xmlns:p14="http://schemas.microsoft.com/office/powerpoint/2010/main" val="3624706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Here is what I discussed before. You will know your offers by April 1, and you have a couple of days to decide. You may accept an offer earlier if you are sure and it is your first choice, but you don’t have to and it is perfectly fine to wait to April 3. Some clinics will have waitlists, and so there may be additional movement off of waitlists before points allocation begins. Have you 1Ls heard about point allocation yet? Don’t worry, it’s not as complicated as it sounds, but what you need to know now is that you will have decisions on the courses that take applications before you have to choose other classes. And there are still some courses you can select during the points allocation process that you don’t need to worry about applying to. </a:t>
            </a:r>
          </a:p>
        </p:txBody>
      </p:sp>
      <p:sp>
        <p:nvSpPr>
          <p:cNvPr id="4" name="Slide Number Placeholder 3"/>
          <p:cNvSpPr>
            <a:spLocks noGrp="1"/>
          </p:cNvSpPr>
          <p:nvPr>
            <p:ph type="sldNum" sz="quarter" idx="5"/>
          </p:nvPr>
        </p:nvSpPr>
        <p:spPr/>
        <p:txBody>
          <a:bodyPr/>
          <a:lstStyle/>
          <a:p>
            <a:fld id="{14F9460A-9E81-496F-91AC-92DE7ABF30C4}" type="slidenum">
              <a:rPr lang="en-US" smtClean="0"/>
              <a:pPr/>
              <a:t>17</a:t>
            </a:fld>
            <a:endParaRPr lang="en-US" dirty="0"/>
          </a:p>
        </p:txBody>
      </p:sp>
    </p:spTree>
    <p:extLst>
      <p:ext uri="{BB962C8B-B14F-4D97-AF65-F5344CB8AC3E}">
        <p14:creationId xmlns:p14="http://schemas.microsoft.com/office/powerpoint/2010/main" val="1028839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programs that have summer school courses. Deadline is the same as the general fall deadline March 18. Sometimes there is still space open after March 18, in which case that professor might choose to re-open applications. But if you are sure you want to do one of these clinics in the summer, apply by the deadline.</a:t>
            </a:r>
          </a:p>
          <a:p>
            <a:endParaRPr lang="en-US" dirty="0"/>
          </a:p>
          <a:p>
            <a:r>
              <a:rPr lang="en-US" dirty="0"/>
              <a:t>For externships, there are two ways to apply. One is for a certain number of school arranged placements which are civil and corporate counsel externships that take summer school applications in the summer. You can find those lists on the Summer Externship and Corporate Counsel Externship websites. The other model is where you have an unpaid offer to work during the summer at a judicial, non-profit, or government placement or a corporate counsel placement. Once you have that offer, then you apply through the student-arranged application and we take those on a rolling basis, so if you don’t have your offer right now, you can apply when you get your office.  This includes prosecutor offices. If you have an offer with a public defender’s offer, start with Professor Gabriel and the criminal defense practicum. If you a rising 2L who has not have Professor Redmon’s prosecution class yet, those applications go under summer externships. Again, you don’t have to memorize all that, it is explained on the summer externships website. </a:t>
            </a:r>
          </a:p>
        </p:txBody>
      </p:sp>
      <p:sp>
        <p:nvSpPr>
          <p:cNvPr id="4" name="Slide Number Placeholder 3"/>
          <p:cNvSpPr>
            <a:spLocks noGrp="1"/>
          </p:cNvSpPr>
          <p:nvPr>
            <p:ph type="sldNum" sz="quarter" idx="5"/>
          </p:nvPr>
        </p:nvSpPr>
        <p:spPr/>
        <p:txBody>
          <a:bodyPr/>
          <a:lstStyle/>
          <a:p>
            <a:fld id="{14F9460A-9E81-496F-91AC-92DE7ABF30C4}" type="slidenum">
              <a:rPr lang="en-US" smtClean="0"/>
              <a:pPr/>
              <a:t>18</a:t>
            </a:fld>
            <a:endParaRPr lang="en-US" dirty="0"/>
          </a:p>
        </p:txBody>
      </p:sp>
    </p:spTree>
    <p:extLst>
      <p:ext uri="{BB962C8B-B14F-4D97-AF65-F5344CB8AC3E}">
        <p14:creationId xmlns:p14="http://schemas.microsoft.com/office/powerpoint/2010/main" val="2784189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F9460A-9E81-496F-91AC-92DE7ABF30C4}" type="slidenum">
              <a:rPr lang="en-US" smtClean="0"/>
              <a:pPr/>
              <a:t>20</a:t>
            </a:fld>
            <a:endParaRPr lang="en-US" dirty="0"/>
          </a:p>
        </p:txBody>
      </p:sp>
    </p:spTree>
    <p:extLst>
      <p:ext uri="{BB962C8B-B14F-4D97-AF65-F5344CB8AC3E}">
        <p14:creationId xmlns:p14="http://schemas.microsoft.com/office/powerpoint/2010/main" val="3384561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2</a:t>
            </a:fld>
            <a:endParaRPr lang="en-US" dirty="0"/>
          </a:p>
        </p:txBody>
      </p:sp>
    </p:spTree>
    <p:extLst>
      <p:ext uri="{BB962C8B-B14F-4D97-AF65-F5344CB8AC3E}">
        <p14:creationId xmlns:p14="http://schemas.microsoft.com/office/powerpoint/2010/main" val="2829696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3</a:t>
            </a:fld>
            <a:endParaRPr lang="en-US" dirty="0"/>
          </a:p>
        </p:txBody>
      </p:sp>
    </p:spTree>
    <p:extLst>
      <p:ext uri="{BB962C8B-B14F-4D97-AF65-F5344CB8AC3E}">
        <p14:creationId xmlns:p14="http://schemas.microsoft.com/office/powerpoint/2010/main" val="1539969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4</a:t>
            </a:fld>
            <a:endParaRPr lang="en-US" dirty="0"/>
          </a:p>
        </p:txBody>
      </p:sp>
    </p:spTree>
    <p:extLst>
      <p:ext uri="{BB962C8B-B14F-4D97-AF65-F5344CB8AC3E}">
        <p14:creationId xmlns:p14="http://schemas.microsoft.com/office/powerpoint/2010/main" val="4136899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5</a:t>
            </a:fld>
            <a:endParaRPr lang="en-US" dirty="0"/>
          </a:p>
        </p:txBody>
      </p:sp>
    </p:spTree>
    <p:extLst>
      <p:ext uri="{BB962C8B-B14F-4D97-AF65-F5344CB8AC3E}">
        <p14:creationId xmlns:p14="http://schemas.microsoft.com/office/powerpoint/2010/main" val="862630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6</a:t>
            </a:fld>
            <a:endParaRPr lang="en-US" dirty="0"/>
          </a:p>
        </p:txBody>
      </p:sp>
    </p:spTree>
    <p:extLst>
      <p:ext uri="{BB962C8B-B14F-4D97-AF65-F5344CB8AC3E}">
        <p14:creationId xmlns:p14="http://schemas.microsoft.com/office/powerpoint/2010/main" val="1026320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7</a:t>
            </a:fld>
            <a:endParaRPr lang="en-US" dirty="0"/>
          </a:p>
        </p:txBody>
      </p:sp>
    </p:spTree>
    <p:extLst>
      <p:ext uri="{BB962C8B-B14F-4D97-AF65-F5344CB8AC3E}">
        <p14:creationId xmlns:p14="http://schemas.microsoft.com/office/powerpoint/2010/main" val="725063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8</a:t>
            </a:fld>
            <a:endParaRPr lang="en-US" dirty="0"/>
          </a:p>
        </p:txBody>
      </p:sp>
    </p:spTree>
    <p:extLst>
      <p:ext uri="{BB962C8B-B14F-4D97-AF65-F5344CB8AC3E}">
        <p14:creationId xmlns:p14="http://schemas.microsoft.com/office/powerpoint/2010/main" val="1178534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9</a:t>
            </a:fld>
            <a:endParaRPr lang="en-US" dirty="0"/>
          </a:p>
        </p:txBody>
      </p:sp>
    </p:spTree>
    <p:extLst>
      <p:ext uri="{BB962C8B-B14F-4D97-AF65-F5344CB8AC3E}">
        <p14:creationId xmlns:p14="http://schemas.microsoft.com/office/powerpoint/2010/main" val="923956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EE625E72-7062-4D8E-BA99-F07B9DD1F028}" type="datetimeFigureOut">
              <a:rPr lang="en-US" smtClean="0"/>
              <a:pPr/>
              <a:t>1/31/2022</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BE924555-EAFD-4B2F-96F4-A60706EF2138}"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939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625E72-7062-4D8E-BA99-F07B9DD1F028}" type="datetimeFigureOut">
              <a:rPr lang="en-US" smtClean="0"/>
              <a:pPr/>
              <a:t>1/31/2022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924555-EAFD-4B2F-96F4-A60706EF2138}" type="slidenum">
              <a:rPr lang="en-US" smtClean="0"/>
              <a:pPr/>
              <a:t>‹#›</a:t>
            </a:fld>
            <a:endParaRPr lang="en-US" dirty="0"/>
          </a:p>
        </p:txBody>
      </p:sp>
    </p:spTree>
    <p:extLst>
      <p:ext uri="{BB962C8B-B14F-4D97-AF65-F5344CB8AC3E}">
        <p14:creationId xmlns:p14="http://schemas.microsoft.com/office/powerpoint/2010/main" val="1016918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25E72-7062-4D8E-BA99-F07B9DD1F028}" type="datetimeFigureOut">
              <a:rPr lang="en-US" smtClean="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6697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25E72-7062-4D8E-BA99-F07B9DD1F028}" type="datetimeFigureOut">
              <a:rPr lang="en-US" smtClean="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0270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25E72-7062-4D8E-BA99-F07B9DD1F028}" type="datetimeFigureOut">
              <a:rPr lang="en-US" smtClean="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spTree>
    <p:extLst>
      <p:ext uri="{BB962C8B-B14F-4D97-AF65-F5344CB8AC3E}">
        <p14:creationId xmlns:p14="http://schemas.microsoft.com/office/powerpoint/2010/main" val="3216368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25E72-7062-4D8E-BA99-F07B9DD1F028}" type="datetimeFigureOut">
              <a:rPr lang="en-US" smtClean="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8053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25E72-7062-4D8E-BA99-F07B9DD1F028}" type="datetimeFigureOut">
              <a:rPr lang="en-US" smtClean="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9978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25E72-7062-4D8E-BA99-F07B9DD1F028}" type="datetimeFigureOut">
              <a:rPr lang="en-US" smtClean="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3604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25E72-7062-4D8E-BA99-F07B9DD1F028}" type="datetimeFigureOut">
              <a:rPr lang="en-US" smtClean="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0030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25E72-7062-4D8E-BA99-F07B9DD1F028}" type="datetimeFigureOut">
              <a:rPr lang="en-US" smtClean="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spTree>
    <p:extLst>
      <p:ext uri="{BB962C8B-B14F-4D97-AF65-F5344CB8AC3E}">
        <p14:creationId xmlns:p14="http://schemas.microsoft.com/office/powerpoint/2010/main" val="3277783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25E72-7062-4D8E-BA99-F07B9DD1F028}" type="datetimeFigureOut">
              <a:rPr lang="en-US" smtClean="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5462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625E72-7062-4D8E-BA99-F07B9DD1F028}" type="datetimeFigureOut">
              <a:rPr lang="en-US" smtClean="0"/>
              <a:pPr/>
              <a:t>1/31/2022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924555-EAFD-4B2F-96F4-A60706EF2138}" type="slidenum">
              <a:rPr lang="en-US" smtClean="0"/>
              <a:pPr/>
              <a:t>‹#›</a:t>
            </a:fld>
            <a:endParaRPr lang="en-US" dirty="0"/>
          </a:p>
        </p:txBody>
      </p:sp>
    </p:spTree>
    <p:extLst>
      <p:ext uri="{BB962C8B-B14F-4D97-AF65-F5344CB8AC3E}">
        <p14:creationId xmlns:p14="http://schemas.microsoft.com/office/powerpoint/2010/main" val="8391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625E72-7062-4D8E-BA99-F07B9DD1F028}" type="datetimeFigureOut">
              <a:rPr lang="en-US" smtClean="0"/>
              <a:pPr/>
              <a:t>1/31/2022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924555-EAFD-4B2F-96F4-A60706EF2138}"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9621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625E72-7062-4D8E-BA99-F07B9DD1F028}" type="datetimeFigureOut">
              <a:rPr lang="en-US" smtClean="0"/>
              <a:pPr/>
              <a:t>1/31/2022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924555-EAFD-4B2F-96F4-A60706EF2138}"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9302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25E72-7062-4D8E-BA99-F07B9DD1F028}" type="datetimeFigureOut">
              <a:rPr lang="en-US" smtClean="0"/>
              <a:pPr/>
              <a:t>1/31/2022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924555-EAFD-4B2F-96F4-A60706EF2138}" type="slidenum">
              <a:rPr lang="en-US" smtClean="0"/>
              <a:pPr/>
              <a:t>‹#›</a:t>
            </a:fld>
            <a:endParaRPr lang="en-US" dirty="0"/>
          </a:p>
        </p:txBody>
      </p:sp>
    </p:spTree>
    <p:extLst>
      <p:ext uri="{BB962C8B-B14F-4D97-AF65-F5344CB8AC3E}">
        <p14:creationId xmlns:p14="http://schemas.microsoft.com/office/powerpoint/2010/main" val="121196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625E72-7062-4D8E-BA99-F07B9DD1F028}" type="datetimeFigureOut">
              <a:rPr lang="en-US" smtClean="0"/>
              <a:pPr/>
              <a:t>1/31/2022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924555-EAFD-4B2F-96F4-A60706EF2138}"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2530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625E72-7062-4D8E-BA99-F07B9DD1F028}" type="datetimeFigureOut">
              <a:rPr lang="en-US" smtClean="0"/>
              <a:pPr/>
              <a:t>1/31/2022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924555-EAFD-4B2F-96F4-A60706EF2138}" type="slidenum">
              <a:rPr lang="en-US" smtClean="0"/>
              <a:pPr/>
              <a:t>‹#›</a:t>
            </a:fld>
            <a:endParaRPr lang="en-US" dirty="0"/>
          </a:p>
        </p:txBody>
      </p:sp>
    </p:spTree>
    <p:extLst>
      <p:ext uri="{BB962C8B-B14F-4D97-AF65-F5344CB8AC3E}">
        <p14:creationId xmlns:p14="http://schemas.microsoft.com/office/powerpoint/2010/main" val="159978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E625E72-7062-4D8E-BA99-F07B9DD1F028}" type="datetimeFigureOut">
              <a:rPr lang="en-US" smtClean="0"/>
              <a:pPr/>
              <a:t>1/31/2022</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E924555-EAFD-4B2F-96F4-A60706EF2138}" type="slidenum">
              <a:rPr lang="en-US" smtClean="0"/>
              <a:pPr/>
              <a:t>‹#›</a:t>
            </a:fld>
            <a:endParaRPr lang="en-US" dirty="0"/>
          </a:p>
        </p:txBody>
      </p:sp>
    </p:spTree>
    <p:extLst>
      <p:ext uri="{BB962C8B-B14F-4D97-AF65-F5344CB8AC3E}">
        <p14:creationId xmlns:p14="http://schemas.microsoft.com/office/powerpoint/2010/main" val="50445097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law.uga.edu/clinics-externships-and-experiential-learning-program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jheywood@uga.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law.uga.edu/public-interest-fellowship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Clinics/Externships</a:t>
            </a:r>
          </a:p>
        </p:txBody>
      </p:sp>
      <p:sp>
        <p:nvSpPr>
          <p:cNvPr id="3" name="Subtitle 2"/>
          <p:cNvSpPr>
            <a:spLocks noGrp="1"/>
          </p:cNvSpPr>
          <p:nvPr>
            <p:ph type="subTitle" idx="1"/>
          </p:nvPr>
        </p:nvSpPr>
        <p:spPr/>
        <p:txBody>
          <a:bodyPr/>
          <a:lstStyle/>
          <a:p>
            <a:r>
              <a:rPr lang="en-US" sz="2800" i="1" dirty="0"/>
              <a:t>Town Hall</a:t>
            </a:r>
          </a:p>
          <a:p>
            <a:r>
              <a:rPr lang="en-US" sz="2800" i="1" dirty="0"/>
              <a:t>Spring 2022</a:t>
            </a:r>
          </a:p>
        </p:txBody>
      </p:sp>
      <p:pic>
        <p:nvPicPr>
          <p:cNvPr id="6" name="Picture 5" descr="A close up of a sign&#10;&#10;Description generated with very high confidence">
            <a:extLst>
              <a:ext uri="{FF2B5EF4-FFF2-40B4-BE49-F238E27FC236}">
                <a16:creationId xmlns:a16="http://schemas.microsoft.com/office/drawing/2014/main" id="{AC91E173-EB8E-4009-8C86-5ACBFB6A60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1600200"/>
            <a:ext cx="1752600" cy="9974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Why Take a Clinic or Externship?</a:t>
            </a:r>
          </a:p>
        </p:txBody>
      </p:sp>
      <p:sp>
        <p:nvSpPr>
          <p:cNvPr id="3" name="Content Placeholder 2"/>
          <p:cNvSpPr>
            <a:spLocks noGrp="1"/>
          </p:cNvSpPr>
          <p:nvPr>
            <p:ph idx="1"/>
          </p:nvPr>
        </p:nvSpPr>
        <p:spPr/>
        <p:txBody>
          <a:bodyPr>
            <a:normAutofit lnSpcReduction="10000"/>
          </a:bodyPr>
          <a:lstStyle/>
          <a:p>
            <a:r>
              <a:rPr lang="en-US" dirty="0"/>
              <a:t>Learn and develop skills while actively practicing</a:t>
            </a:r>
          </a:p>
          <a:p>
            <a:r>
              <a:rPr lang="en-US" dirty="0"/>
              <a:t>Help real people and work on real problems</a:t>
            </a:r>
          </a:p>
          <a:p>
            <a:r>
              <a:rPr lang="en-US" dirty="0"/>
              <a:t>Receive supervision by experienced attorneys</a:t>
            </a:r>
          </a:p>
          <a:p>
            <a:r>
              <a:rPr lang="en-US" dirty="0"/>
              <a:t>Assess different kinds of practice</a:t>
            </a:r>
          </a:p>
          <a:p>
            <a:r>
              <a:rPr lang="en-US" dirty="0"/>
              <a:t>Assess life and work as a lawyer</a:t>
            </a:r>
          </a:p>
          <a:p>
            <a:r>
              <a:rPr lang="en-US" dirty="0"/>
              <a:t>Become more ready to practice law after graduation</a:t>
            </a:r>
          </a:p>
          <a:p>
            <a:r>
              <a:rPr lang="en-US" dirty="0"/>
              <a:t>Help with your job search</a:t>
            </a:r>
          </a:p>
          <a:p>
            <a:endParaRPr lang="en-US" dirty="0"/>
          </a:p>
        </p:txBody>
      </p:sp>
    </p:spTree>
    <p:extLst>
      <p:ext uri="{BB962C8B-B14F-4D97-AF65-F5344CB8AC3E}">
        <p14:creationId xmlns:p14="http://schemas.microsoft.com/office/powerpoint/2010/main" val="3956350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Current Clinics &amp; Externships</a:t>
            </a:r>
          </a:p>
        </p:txBody>
      </p:sp>
      <p:sp>
        <p:nvSpPr>
          <p:cNvPr id="3" name="Content Placeholder 2"/>
          <p:cNvSpPr>
            <a:spLocks noGrp="1"/>
          </p:cNvSpPr>
          <p:nvPr>
            <p:ph idx="1"/>
          </p:nvPr>
        </p:nvSpPr>
        <p:spPr>
          <a:xfrm>
            <a:off x="1176866" y="2438400"/>
            <a:ext cx="6798734" cy="3447927"/>
          </a:xfrm>
          <a:noFill/>
          <a:ln>
            <a:noFill/>
          </a:ln>
        </p:spPr>
        <p:txBody>
          <a:bodyPr numCol="2" spcCol="365760">
            <a:normAutofit fontScale="25000" lnSpcReduction="20000"/>
          </a:bodyPr>
          <a:lstStyle/>
          <a:p>
            <a:r>
              <a:rPr lang="en-US" sz="5600" b="1" dirty="0"/>
              <a:t>Appellate Litigation Clinic*+</a:t>
            </a:r>
          </a:p>
          <a:p>
            <a:r>
              <a:rPr lang="en-US" sz="5600" b="1" dirty="0"/>
              <a:t>Atlanta Semester-in-Practice++    </a:t>
            </a:r>
            <a:r>
              <a:rPr lang="en-US" sz="4800" dirty="0"/>
              <a:t>(full-time)</a:t>
            </a:r>
          </a:p>
          <a:p>
            <a:r>
              <a:rPr lang="en-US" sz="5600" b="1" dirty="0"/>
              <a:t>Business Law Clinic</a:t>
            </a:r>
          </a:p>
          <a:p>
            <a:r>
              <a:rPr lang="en-US" sz="5600" b="1" dirty="0"/>
              <a:t>Capital Assistance Project*</a:t>
            </a:r>
          </a:p>
          <a:p>
            <a:r>
              <a:rPr lang="en-US" sz="5600" b="1" dirty="0"/>
              <a:t>Civil Externship*++</a:t>
            </a:r>
          </a:p>
          <a:p>
            <a:r>
              <a:rPr lang="en-US" sz="5600" b="1" dirty="0"/>
              <a:t>Community Health Law Partnership Clinic (HeLP)+</a:t>
            </a:r>
          </a:p>
          <a:p>
            <a:r>
              <a:rPr lang="en-US" sz="5600" b="1" dirty="0"/>
              <a:t>Corporate Counsel Externship*    </a:t>
            </a:r>
            <a:r>
              <a:rPr lang="en-US" sz="4800" dirty="0"/>
              <a:t>(full-time and part-time) </a:t>
            </a:r>
          </a:p>
          <a:p>
            <a:r>
              <a:rPr lang="en-US" sz="5600" b="1" dirty="0"/>
              <a:t>Criminal Defense Practicum*+</a:t>
            </a:r>
          </a:p>
          <a:p>
            <a:r>
              <a:rPr lang="en-US" sz="5600" b="1" dirty="0"/>
              <a:t>D.C. Semester-in-Practice </a:t>
            </a:r>
            <a:r>
              <a:rPr lang="en-US" sz="4800" dirty="0"/>
              <a:t>(full-time)</a:t>
            </a:r>
            <a:endParaRPr lang="en-US" sz="5600" b="1" dirty="0"/>
          </a:p>
          <a:p>
            <a:r>
              <a:rPr lang="en-US" sz="5600" b="1" dirty="0"/>
              <a:t>First </a:t>
            </a:r>
            <a:r>
              <a:rPr lang="en-US" sz="5600" b="1"/>
              <a:t>Amendment Clinic+</a:t>
            </a:r>
            <a:endParaRPr lang="en-US" sz="5600" b="1" dirty="0"/>
          </a:p>
          <a:p>
            <a:endParaRPr lang="en-US" sz="5600" b="1" dirty="0"/>
          </a:p>
          <a:p>
            <a:endParaRPr lang="en-US" sz="5600" b="1" dirty="0"/>
          </a:p>
          <a:p>
            <a:r>
              <a:rPr lang="en-US" sz="5600" b="1" dirty="0"/>
              <a:t>Jane W. Wilson Family Justice Clinic+</a:t>
            </a:r>
          </a:p>
          <a:p>
            <a:r>
              <a:rPr lang="en-US" sz="5600" b="1" dirty="0"/>
              <a:t>Mediation Practicum*+</a:t>
            </a:r>
          </a:p>
          <a:p>
            <a:r>
              <a:rPr lang="en-US" sz="5600" b="1" dirty="0"/>
              <a:t>Practicum in Animal Welfare Skills (PAWS)+</a:t>
            </a:r>
          </a:p>
          <a:p>
            <a:r>
              <a:rPr lang="en-US" sz="5600" b="1" dirty="0"/>
              <a:t>Prosecutorial Justice Program*+</a:t>
            </a:r>
          </a:p>
          <a:p>
            <a:r>
              <a:rPr lang="en-US" sz="5600" b="1" dirty="0"/>
              <a:t>Public Interest Practicum (PIP)</a:t>
            </a:r>
          </a:p>
          <a:p>
            <a:r>
              <a:rPr lang="en-US" sz="5600" b="1" dirty="0"/>
              <a:t>Veterans Legal Clinic*+</a:t>
            </a:r>
          </a:p>
          <a:p>
            <a:r>
              <a:rPr lang="en-US" sz="5600" b="1" dirty="0"/>
              <a:t>Wilbanks CEASE Clinic*+</a:t>
            </a:r>
            <a:endParaRPr lang="en-US" sz="4800" b="1" dirty="0"/>
          </a:p>
          <a:p>
            <a:pPr marL="0" indent="0">
              <a:buNone/>
            </a:pPr>
            <a:r>
              <a:rPr lang="en-US" sz="4800" b="1" dirty="0"/>
              <a:t>*Also available during Summer Semester</a:t>
            </a:r>
          </a:p>
          <a:p>
            <a:pPr marL="0" indent="0">
              <a:buNone/>
            </a:pPr>
            <a:r>
              <a:rPr lang="en-US" sz="4800" b="1" dirty="0"/>
              <a:t>+Students have potential to appear in court or other tribunal</a:t>
            </a:r>
          </a:p>
          <a:p>
            <a:pPr marL="0" indent="0">
              <a:buNone/>
            </a:pPr>
            <a:r>
              <a:rPr lang="en-US" sz="4800" b="1" dirty="0"/>
              <a:t>++Some externship placements offer students potential to appear in court or other tribunal</a:t>
            </a:r>
          </a:p>
          <a:p>
            <a:endParaRPr lang="en-US" dirty="0"/>
          </a:p>
          <a:p>
            <a:endParaRPr lang="en-US" dirty="0"/>
          </a:p>
        </p:txBody>
      </p:sp>
      <p:sp>
        <p:nvSpPr>
          <p:cNvPr id="4" name="Content Placeholder 2"/>
          <p:cNvSpPr txBox="1">
            <a:spLocks/>
          </p:cNvSpPr>
          <p:nvPr/>
        </p:nvSpPr>
        <p:spPr>
          <a:xfrm>
            <a:off x="4809066" y="2441331"/>
            <a:ext cx="3166534" cy="3444997"/>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endParaRPr lang="en-US" dirty="0"/>
          </a:p>
        </p:txBody>
      </p:sp>
    </p:spTree>
    <p:extLst>
      <p:ext uri="{BB962C8B-B14F-4D97-AF65-F5344CB8AC3E}">
        <p14:creationId xmlns:p14="http://schemas.microsoft.com/office/powerpoint/2010/main" val="2430072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many clinical programs can I take?</a:t>
            </a:r>
          </a:p>
        </p:txBody>
      </p:sp>
      <p:sp>
        <p:nvSpPr>
          <p:cNvPr id="3" name="Content Placeholder 2"/>
          <p:cNvSpPr>
            <a:spLocks noGrp="1"/>
          </p:cNvSpPr>
          <p:nvPr>
            <p:ph idx="1"/>
          </p:nvPr>
        </p:nvSpPr>
        <p:spPr/>
        <p:txBody>
          <a:bodyPr>
            <a:normAutofit fontScale="77500" lnSpcReduction="20000"/>
          </a:bodyPr>
          <a:lstStyle/>
          <a:p>
            <a:r>
              <a:rPr lang="en-US" dirty="0"/>
              <a:t>You can earn up to </a:t>
            </a:r>
            <a:r>
              <a:rPr lang="en-US" u="sng" dirty="0"/>
              <a:t>16</a:t>
            </a:r>
            <a:r>
              <a:rPr lang="en-US" dirty="0"/>
              <a:t> clinical credits:</a:t>
            </a:r>
          </a:p>
          <a:p>
            <a:pPr lvl="1"/>
            <a:r>
              <a:rPr lang="en-US" dirty="0"/>
              <a:t>The seminar portion of each clinic does </a:t>
            </a:r>
            <a:r>
              <a:rPr lang="en-US" u="sng" dirty="0"/>
              <a:t>not</a:t>
            </a:r>
            <a:r>
              <a:rPr lang="en-US" dirty="0"/>
              <a:t> count</a:t>
            </a:r>
          </a:p>
          <a:p>
            <a:pPr lvl="1"/>
            <a:r>
              <a:rPr lang="en-US" dirty="0"/>
              <a:t>For example, in a 5 credit clinic with 2 hours of seminar, only 3 hours count towards the 16 credit cap</a:t>
            </a:r>
          </a:p>
          <a:p>
            <a:r>
              <a:rPr lang="en-US" dirty="0"/>
              <a:t>Three clinics require more than one semester:</a:t>
            </a:r>
          </a:p>
          <a:p>
            <a:pPr lvl="1"/>
            <a:r>
              <a:rPr lang="en-US" u="sng" dirty="0"/>
              <a:t>Two semesters</a:t>
            </a:r>
            <a:r>
              <a:rPr lang="en-US" dirty="0"/>
              <a:t>: Appellate Litigation Clinic; Community Health Law Partnership Clinic (apply in the spring)</a:t>
            </a:r>
          </a:p>
          <a:p>
            <a:pPr lvl="1"/>
            <a:r>
              <a:rPr lang="en-US" u="sng" dirty="0"/>
              <a:t>Three semesters</a:t>
            </a:r>
            <a:r>
              <a:rPr lang="en-US" dirty="0"/>
              <a:t>: Prosecutorial Justice Program (apply in the fall)</a:t>
            </a:r>
          </a:p>
          <a:p>
            <a:r>
              <a:rPr lang="en-US" dirty="0"/>
              <a:t>All other courses </a:t>
            </a:r>
            <a:r>
              <a:rPr lang="en-US" i="1" dirty="0"/>
              <a:t>permit</a:t>
            </a:r>
            <a:r>
              <a:rPr lang="en-US" dirty="0"/>
              <a:t> one or more semesters </a:t>
            </a:r>
          </a:p>
          <a:p>
            <a:r>
              <a:rPr lang="en-US" dirty="0"/>
              <a:t>Some clinical courses are hard to manage when participating on a team that travels (moot court, mock trial, negotiation). </a:t>
            </a:r>
          </a:p>
        </p:txBody>
      </p:sp>
    </p:spTree>
    <p:extLst>
      <p:ext uri="{BB962C8B-B14F-4D97-AF65-F5344CB8AC3E}">
        <p14:creationId xmlns:p14="http://schemas.microsoft.com/office/powerpoint/2010/main" val="2795537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many clinical programs can I take?</a:t>
            </a:r>
          </a:p>
        </p:txBody>
      </p:sp>
      <p:sp>
        <p:nvSpPr>
          <p:cNvPr id="3" name="Content Placeholder 2"/>
          <p:cNvSpPr>
            <a:spLocks noGrp="1"/>
          </p:cNvSpPr>
          <p:nvPr>
            <p:ph idx="1"/>
          </p:nvPr>
        </p:nvSpPr>
        <p:spPr/>
        <p:txBody>
          <a:bodyPr>
            <a:normAutofit fontScale="85000" lnSpcReduction="10000"/>
          </a:bodyPr>
          <a:lstStyle/>
          <a:p>
            <a:r>
              <a:rPr lang="en-US" dirty="0"/>
              <a:t>Generally taking more than one clinical course in the same semester is not advisable. </a:t>
            </a:r>
          </a:p>
          <a:p>
            <a:r>
              <a:rPr lang="en-US" dirty="0"/>
              <a:t>However, you may take two clinical courses in the same semester if you receive permission from BOTH professors.</a:t>
            </a:r>
          </a:p>
          <a:p>
            <a:r>
              <a:rPr lang="en-US" dirty="0"/>
              <a:t>E.g., students are usually granted permission to enroll in the Capital Assistance Project and the Criminal Defense Practicum in the same semester. </a:t>
            </a:r>
            <a:endParaRPr lang="en-US" dirty="0">
              <a:cs typeface="Calibri"/>
            </a:endParaRPr>
          </a:p>
          <a:p>
            <a:r>
              <a:rPr lang="en-US" dirty="0"/>
              <a:t>Do not accept more than one clinic or externship offer for the same semester without PRIOR permission – acceptance is your commitment to participate!</a:t>
            </a:r>
          </a:p>
        </p:txBody>
      </p:sp>
    </p:spTree>
    <p:extLst>
      <p:ext uri="{BB962C8B-B14F-4D97-AF65-F5344CB8AC3E}">
        <p14:creationId xmlns:p14="http://schemas.microsoft.com/office/powerpoint/2010/main" val="3299821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Graduation Requirements &amp; Grades</a:t>
            </a:r>
          </a:p>
        </p:txBody>
      </p:sp>
      <p:sp>
        <p:nvSpPr>
          <p:cNvPr id="6" name="Content Placeholder 5"/>
          <p:cNvSpPr>
            <a:spLocks noGrp="1"/>
          </p:cNvSpPr>
          <p:nvPr>
            <p:ph idx="1"/>
          </p:nvPr>
        </p:nvSpPr>
        <p:spPr/>
        <p:txBody>
          <a:bodyPr>
            <a:noAutofit/>
          </a:bodyPr>
          <a:lstStyle/>
          <a:p>
            <a:r>
              <a:rPr lang="en-US" sz="1800" dirty="0"/>
              <a:t>Experiential course requirement:</a:t>
            </a:r>
          </a:p>
          <a:p>
            <a:pPr lvl="1"/>
            <a:r>
              <a:rPr lang="en-US" sz="1800" dirty="0"/>
              <a:t>The law school requires 6 credits in practical skills courses</a:t>
            </a:r>
          </a:p>
          <a:p>
            <a:pPr lvl="1"/>
            <a:r>
              <a:rPr lang="en-US" sz="1800" dirty="0"/>
              <a:t>All courses in today’s presentation count toward this requirement</a:t>
            </a:r>
          </a:p>
          <a:p>
            <a:r>
              <a:rPr lang="en-US" sz="1800" dirty="0"/>
              <a:t>Grading for clinical courses:</a:t>
            </a:r>
          </a:p>
          <a:p>
            <a:pPr lvl="1"/>
            <a:r>
              <a:rPr lang="en-US" sz="1800" dirty="0"/>
              <a:t>All credits count toward graduation</a:t>
            </a:r>
          </a:p>
          <a:p>
            <a:pPr lvl="1"/>
            <a:r>
              <a:rPr lang="en-US" sz="1800" dirty="0"/>
              <a:t>Half of credits count toward GPA</a:t>
            </a:r>
          </a:p>
          <a:p>
            <a:r>
              <a:rPr lang="en-US" sz="1800" dirty="0"/>
              <a:t>Some clinical programs have prerequisites </a:t>
            </a:r>
          </a:p>
          <a:p>
            <a:pPr lvl="1"/>
            <a:r>
              <a:rPr lang="en-US" sz="1800" dirty="0"/>
              <a:t>Check with each director about prerequisites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do I apply?</a:t>
            </a:r>
          </a:p>
        </p:txBody>
      </p:sp>
      <p:sp>
        <p:nvSpPr>
          <p:cNvPr id="3" name="Content Placeholder 2"/>
          <p:cNvSpPr>
            <a:spLocks noGrp="1"/>
          </p:cNvSpPr>
          <p:nvPr>
            <p:ph idx="1"/>
          </p:nvPr>
        </p:nvSpPr>
        <p:spPr>
          <a:noFill/>
        </p:spPr>
        <p:txBody>
          <a:bodyPr>
            <a:normAutofit fontScale="85000" lnSpcReduction="20000"/>
          </a:bodyPr>
          <a:lstStyle/>
          <a:p>
            <a:r>
              <a:rPr lang="en-US" sz="2000" dirty="0"/>
              <a:t>Some clinical programs use regular course enrollment with point allocation:</a:t>
            </a:r>
          </a:p>
          <a:p>
            <a:pPr lvl="1"/>
            <a:r>
              <a:rPr lang="en-US" sz="1800" dirty="0"/>
              <a:t>Criminal Defense Practicum II</a:t>
            </a:r>
            <a:endParaRPr lang="en-US" sz="1800" dirty="0">
              <a:highlight>
                <a:srgbClr val="FFFF00"/>
              </a:highlight>
            </a:endParaRPr>
          </a:p>
          <a:p>
            <a:pPr lvl="1"/>
            <a:r>
              <a:rPr lang="en-US" sz="1800" dirty="0"/>
              <a:t>Mediation I</a:t>
            </a:r>
          </a:p>
          <a:p>
            <a:pPr lvl="1"/>
            <a:r>
              <a:rPr lang="en-US" sz="1800" dirty="0"/>
              <a:t>Public Interest Practicum</a:t>
            </a:r>
          </a:p>
          <a:p>
            <a:r>
              <a:rPr lang="en-US" sz="2000" dirty="0"/>
              <a:t>All other clinical programs require applications and make decisions before point allocation</a:t>
            </a:r>
          </a:p>
          <a:p>
            <a:pPr lvl="1"/>
            <a:r>
              <a:rPr lang="en-US" sz="1900" dirty="0"/>
              <a:t>See Application Form on My Georgia Law Portal</a:t>
            </a:r>
          </a:p>
          <a:p>
            <a:r>
              <a:rPr lang="en-US" sz="2000" dirty="0"/>
              <a:t>For more information:</a:t>
            </a:r>
          </a:p>
          <a:p>
            <a:pPr lvl="1"/>
            <a:r>
              <a:rPr lang="en-US" sz="1800" dirty="0"/>
              <a:t>Contact the faculty member who directs the clinical program</a:t>
            </a:r>
          </a:p>
          <a:p>
            <a:pPr lvl="1"/>
            <a:r>
              <a:rPr lang="en-US" sz="1800" dirty="0">
                <a:solidFill>
                  <a:schemeClr val="tx1"/>
                </a:solidFill>
              </a:rPr>
              <a:t>Go to: </a:t>
            </a:r>
            <a:r>
              <a:rPr lang="en-US" sz="1800" dirty="0">
                <a:solidFill>
                  <a:schemeClr val="tx1"/>
                </a:solidFill>
                <a:hlinkClick r:id="rId3">
                  <a:extLst>
                    <a:ext uri="{A12FA001-AC4F-418D-AE19-62706E023703}">
                      <ahyp:hlinkClr xmlns:ahyp="http://schemas.microsoft.com/office/drawing/2018/hyperlinkcolor" val="tx"/>
                    </a:ext>
                  </a:extLst>
                </a:hlinkClick>
              </a:rPr>
              <a:t>https://www.law.uga.edu/clinics-externships-and-experiential-learning-programs</a:t>
            </a:r>
            <a:endParaRPr lang="en-US" sz="1800" dirty="0">
              <a:solidFill>
                <a:schemeClr val="tx1"/>
              </a:solidFill>
            </a:endParaRPr>
          </a:p>
          <a:p>
            <a:pPr lvl="1"/>
            <a:endParaRPr lang="en-US" dirty="0"/>
          </a:p>
          <a:p>
            <a:endParaRPr lang="en-US" dirty="0"/>
          </a:p>
        </p:txBody>
      </p:sp>
    </p:spTree>
    <p:extLst>
      <p:ext uri="{BB962C8B-B14F-4D97-AF65-F5344CB8AC3E}">
        <p14:creationId xmlns:p14="http://schemas.microsoft.com/office/powerpoint/2010/main" val="1846848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Application Deadlines - Fall 2022</a:t>
            </a:r>
          </a:p>
        </p:txBody>
      </p:sp>
      <p:sp>
        <p:nvSpPr>
          <p:cNvPr id="5" name="Content Placeholder 4">
            <a:extLst>
              <a:ext uri="{FF2B5EF4-FFF2-40B4-BE49-F238E27FC236}">
                <a16:creationId xmlns:a16="http://schemas.microsoft.com/office/drawing/2014/main" id="{D357457B-4F30-4BB2-978B-0ABAF0D7D5E9}"/>
              </a:ext>
            </a:extLst>
          </p:cNvPr>
          <p:cNvSpPr>
            <a:spLocks noGrp="1"/>
          </p:cNvSpPr>
          <p:nvPr>
            <p:ph idx="1"/>
          </p:nvPr>
        </p:nvSpPr>
        <p:spPr>
          <a:xfrm>
            <a:off x="914400" y="2362200"/>
            <a:ext cx="7315199" cy="3810000"/>
          </a:xfrm>
        </p:spPr>
        <p:txBody>
          <a:bodyPr numCol="2">
            <a:normAutofit lnSpcReduction="10000"/>
          </a:bodyPr>
          <a:lstStyle/>
          <a:p>
            <a:pPr marL="0" indent="0">
              <a:spcBef>
                <a:spcPts val="0"/>
              </a:spcBef>
              <a:buNone/>
            </a:pPr>
            <a:r>
              <a:rPr lang="en-US" sz="1400" b="1" dirty="0"/>
              <a:t>Monday, February 28</a:t>
            </a:r>
          </a:p>
          <a:p>
            <a:pPr lvl="1">
              <a:spcBef>
                <a:spcPts val="0"/>
              </a:spcBef>
            </a:pPr>
            <a:r>
              <a:rPr lang="en-US" sz="1200" dirty="0"/>
              <a:t>Atlanta Semester in Practice (Civil Ext) </a:t>
            </a:r>
          </a:p>
          <a:p>
            <a:pPr lvl="1">
              <a:spcBef>
                <a:spcPts val="0"/>
              </a:spcBef>
            </a:pPr>
            <a:r>
              <a:rPr lang="en-US" sz="1200" dirty="0"/>
              <a:t>Civil Externships (Atlanta)</a:t>
            </a:r>
          </a:p>
          <a:p>
            <a:pPr lvl="1">
              <a:spcBef>
                <a:spcPts val="0"/>
              </a:spcBef>
            </a:pPr>
            <a:r>
              <a:rPr lang="en-US" sz="1200" dirty="0"/>
              <a:t>Capital Assistance Project (Atlanta)</a:t>
            </a:r>
          </a:p>
          <a:p>
            <a:pPr marL="457200" lvl="1" indent="0">
              <a:spcBef>
                <a:spcPts val="0"/>
              </a:spcBef>
              <a:buNone/>
            </a:pPr>
            <a:endParaRPr lang="en-US" sz="1200" dirty="0"/>
          </a:p>
          <a:p>
            <a:pPr marL="457200" lvl="1" indent="0">
              <a:spcBef>
                <a:spcPts val="0"/>
              </a:spcBef>
              <a:buNone/>
            </a:pPr>
            <a:endParaRPr lang="en-US" sz="1100" dirty="0"/>
          </a:p>
          <a:p>
            <a:pPr>
              <a:spcBef>
                <a:spcPts val="0"/>
              </a:spcBef>
            </a:pPr>
            <a:endParaRPr lang="en-US" sz="1100" b="1" dirty="0"/>
          </a:p>
          <a:p>
            <a:pPr>
              <a:spcBef>
                <a:spcPts val="0"/>
              </a:spcBef>
            </a:pPr>
            <a:endParaRPr lang="en-US" sz="1100" b="1" dirty="0"/>
          </a:p>
          <a:p>
            <a:pPr>
              <a:spcBef>
                <a:spcPts val="0"/>
              </a:spcBef>
            </a:pPr>
            <a:endParaRPr lang="en-US" sz="1100" b="1" dirty="0"/>
          </a:p>
          <a:p>
            <a:pPr>
              <a:spcBef>
                <a:spcPts val="0"/>
              </a:spcBef>
            </a:pPr>
            <a:endParaRPr lang="en-US" sz="1100" b="1" dirty="0"/>
          </a:p>
          <a:p>
            <a:pPr>
              <a:spcBef>
                <a:spcPts val="0"/>
              </a:spcBef>
            </a:pPr>
            <a:endParaRPr lang="en-US" sz="1100" b="1" dirty="0"/>
          </a:p>
          <a:p>
            <a:pPr>
              <a:spcBef>
                <a:spcPts val="0"/>
              </a:spcBef>
            </a:pPr>
            <a:endParaRPr lang="en-US" sz="1100" b="1" dirty="0"/>
          </a:p>
          <a:p>
            <a:pPr>
              <a:spcBef>
                <a:spcPts val="0"/>
              </a:spcBef>
            </a:pPr>
            <a:endParaRPr lang="en-US" sz="1100" b="1" dirty="0"/>
          </a:p>
          <a:p>
            <a:pPr>
              <a:spcBef>
                <a:spcPts val="0"/>
              </a:spcBef>
            </a:pPr>
            <a:endParaRPr lang="en-US" sz="1100" b="1" dirty="0"/>
          </a:p>
          <a:p>
            <a:pPr marL="0" indent="0">
              <a:spcBef>
                <a:spcPts val="0"/>
              </a:spcBef>
              <a:buNone/>
            </a:pPr>
            <a:endParaRPr lang="en-US" sz="1400" b="1" dirty="0"/>
          </a:p>
          <a:p>
            <a:pPr marL="0" indent="0">
              <a:spcBef>
                <a:spcPts val="0"/>
              </a:spcBef>
              <a:buNone/>
            </a:pPr>
            <a:r>
              <a:rPr lang="en-US" sz="1400" b="1" dirty="0"/>
              <a:t>Wednesday, March 16</a:t>
            </a:r>
            <a:endParaRPr lang="en-US" sz="1400" dirty="0"/>
          </a:p>
          <a:p>
            <a:pPr lvl="1">
              <a:spcBef>
                <a:spcPts val="0"/>
              </a:spcBef>
            </a:pPr>
            <a:r>
              <a:rPr lang="en-US" sz="1200" dirty="0"/>
              <a:t>Appellate Litigation Clinic</a:t>
            </a:r>
          </a:p>
          <a:p>
            <a:pPr lvl="1">
              <a:spcBef>
                <a:spcPts val="0"/>
              </a:spcBef>
            </a:pPr>
            <a:r>
              <a:rPr lang="en-US" sz="1200" dirty="0"/>
              <a:t>Business Law Clinic</a:t>
            </a:r>
          </a:p>
          <a:p>
            <a:pPr lvl="1">
              <a:spcBef>
                <a:spcPts val="0"/>
              </a:spcBef>
            </a:pPr>
            <a:r>
              <a:rPr lang="en-US" sz="1200" dirty="0"/>
              <a:t>Capital Assistance Project (Athens)</a:t>
            </a:r>
          </a:p>
          <a:p>
            <a:pPr lvl="1">
              <a:spcBef>
                <a:spcPts val="0"/>
              </a:spcBef>
            </a:pPr>
            <a:r>
              <a:rPr lang="en-US" sz="1200" dirty="0"/>
              <a:t>Civil Externships (Athens)</a:t>
            </a:r>
          </a:p>
          <a:p>
            <a:pPr lvl="1">
              <a:spcBef>
                <a:spcPts val="0"/>
              </a:spcBef>
            </a:pPr>
            <a:r>
              <a:rPr lang="en-US" sz="1200" dirty="0"/>
              <a:t>Community Health Law Partnership (</a:t>
            </a:r>
            <a:r>
              <a:rPr lang="en-US" sz="1200" dirty="0" err="1"/>
              <a:t>HeLP</a:t>
            </a:r>
            <a:r>
              <a:rPr lang="en-US" sz="1200" dirty="0"/>
              <a:t>) </a:t>
            </a:r>
          </a:p>
          <a:p>
            <a:pPr lvl="1">
              <a:spcBef>
                <a:spcPts val="0"/>
              </a:spcBef>
            </a:pPr>
            <a:r>
              <a:rPr lang="en-US" sz="1200" dirty="0"/>
              <a:t>Corporate Counsel Externships (FT &amp; PT) </a:t>
            </a:r>
          </a:p>
          <a:p>
            <a:pPr lvl="1">
              <a:spcBef>
                <a:spcPts val="0"/>
              </a:spcBef>
            </a:pPr>
            <a:r>
              <a:rPr lang="en-US" sz="1200" dirty="0"/>
              <a:t>Criminal Defense Practicum I </a:t>
            </a:r>
          </a:p>
          <a:p>
            <a:pPr lvl="1">
              <a:spcBef>
                <a:spcPts val="0"/>
              </a:spcBef>
            </a:pPr>
            <a:r>
              <a:rPr lang="en-US" sz="1200" dirty="0"/>
              <a:t>DC Semester in Practice</a:t>
            </a:r>
          </a:p>
          <a:p>
            <a:pPr lvl="1">
              <a:spcBef>
                <a:spcPts val="0"/>
              </a:spcBef>
            </a:pPr>
            <a:r>
              <a:rPr lang="en-US" sz="1200" dirty="0"/>
              <a:t>First Amendment Clinic </a:t>
            </a:r>
          </a:p>
          <a:p>
            <a:pPr lvl="1">
              <a:spcBef>
                <a:spcPts val="0"/>
              </a:spcBef>
            </a:pPr>
            <a:r>
              <a:rPr lang="en-US" sz="1200" dirty="0"/>
              <a:t>Jane W. Wilson Family Justice Clinic</a:t>
            </a:r>
          </a:p>
          <a:p>
            <a:pPr lvl="1">
              <a:spcBef>
                <a:spcPts val="0"/>
              </a:spcBef>
            </a:pPr>
            <a:r>
              <a:rPr lang="en-US" sz="1200" dirty="0"/>
              <a:t>Mediation II</a:t>
            </a:r>
          </a:p>
          <a:p>
            <a:pPr lvl="1">
              <a:spcBef>
                <a:spcPts val="0"/>
              </a:spcBef>
            </a:pPr>
            <a:r>
              <a:rPr lang="en-US" sz="1200" dirty="0"/>
              <a:t>Practicum in Animal Welfare Skills (PAWS)</a:t>
            </a:r>
          </a:p>
          <a:p>
            <a:pPr lvl="1">
              <a:spcBef>
                <a:spcPts val="0"/>
              </a:spcBef>
            </a:pPr>
            <a:r>
              <a:rPr lang="en-US" sz="1200" dirty="0"/>
              <a:t>Veterans Legal Clinic</a:t>
            </a:r>
          </a:p>
          <a:p>
            <a:pPr lvl="1">
              <a:spcBef>
                <a:spcPts val="0"/>
              </a:spcBef>
            </a:pPr>
            <a:r>
              <a:rPr lang="en-US" sz="1200" dirty="0"/>
              <a:t>Wilbanks CEASE Clinic</a:t>
            </a:r>
            <a:endParaRPr lang="en-US" sz="800" dirty="0"/>
          </a:p>
        </p:txBody>
      </p:sp>
    </p:spTree>
    <p:extLst>
      <p:ext uri="{BB962C8B-B14F-4D97-AF65-F5344CB8AC3E}">
        <p14:creationId xmlns:p14="http://schemas.microsoft.com/office/powerpoint/2010/main" val="3605618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Application Deadlines - Fall 2022</a:t>
            </a:r>
          </a:p>
        </p:txBody>
      </p:sp>
      <p:sp>
        <p:nvSpPr>
          <p:cNvPr id="3" name="Content Placeholder 2"/>
          <p:cNvSpPr>
            <a:spLocks noGrp="1"/>
          </p:cNvSpPr>
          <p:nvPr>
            <p:ph idx="1"/>
          </p:nvPr>
        </p:nvSpPr>
        <p:spPr>
          <a:xfrm>
            <a:off x="1413344" y="1828800"/>
            <a:ext cx="6206656" cy="4800600"/>
          </a:xfrm>
        </p:spPr>
        <p:txBody>
          <a:bodyPr numCol="2" spcCol="274320">
            <a:noAutofit/>
          </a:bodyPr>
          <a:lstStyle/>
          <a:p>
            <a:pPr marL="0" indent="0">
              <a:spcBef>
                <a:spcPts val="0"/>
              </a:spcBef>
              <a:buNone/>
            </a:pPr>
            <a:endParaRPr lang="en-US" sz="1200" b="1" dirty="0"/>
          </a:p>
          <a:p>
            <a:pPr marL="0" indent="0">
              <a:spcBef>
                <a:spcPts val="0"/>
              </a:spcBef>
              <a:buNone/>
            </a:pPr>
            <a:endParaRPr lang="en-US" sz="1400" dirty="0"/>
          </a:p>
          <a:p>
            <a:pPr marL="0" indent="0">
              <a:spcBef>
                <a:spcPts val="0"/>
              </a:spcBef>
              <a:buNone/>
            </a:pPr>
            <a:r>
              <a:rPr lang="en-US" sz="1600" b="1" dirty="0"/>
              <a:t>Wednesday, March 30</a:t>
            </a:r>
          </a:p>
          <a:p>
            <a:pPr>
              <a:spcBef>
                <a:spcPts val="0"/>
              </a:spcBef>
            </a:pPr>
            <a:r>
              <a:rPr lang="en-US" sz="1400" dirty="0"/>
              <a:t>Deadline for first offers to students</a:t>
            </a:r>
          </a:p>
          <a:p>
            <a:pPr>
              <a:spcBef>
                <a:spcPts val="0"/>
              </a:spcBef>
            </a:pPr>
            <a:r>
              <a:rPr lang="en-US" sz="1400" dirty="0"/>
              <a:t>Students may but need not accept first offers until after this date</a:t>
            </a:r>
          </a:p>
          <a:p>
            <a:pPr marL="0" indent="0">
              <a:spcBef>
                <a:spcPts val="0"/>
              </a:spcBef>
              <a:buNone/>
            </a:pPr>
            <a:r>
              <a:rPr lang="en-US" sz="1600" b="1" dirty="0"/>
              <a:t>Friday, April 1</a:t>
            </a:r>
          </a:p>
          <a:p>
            <a:pPr>
              <a:spcBef>
                <a:spcPts val="0"/>
              </a:spcBef>
            </a:pPr>
            <a:r>
              <a:rPr lang="en-US" sz="1400" dirty="0"/>
              <a:t>Deadline for student decisions on first offers.</a:t>
            </a:r>
            <a:endParaRPr lang="en-US" sz="1600" b="1" dirty="0"/>
          </a:p>
          <a:p>
            <a:pPr marL="0" indent="0">
              <a:spcBef>
                <a:spcPts val="0"/>
              </a:spcBef>
              <a:buNone/>
            </a:pPr>
            <a:r>
              <a:rPr lang="en-US" sz="1600" b="1" dirty="0"/>
              <a:t>Friday, April 5</a:t>
            </a:r>
          </a:p>
          <a:p>
            <a:pPr>
              <a:spcBef>
                <a:spcPts val="0"/>
              </a:spcBef>
            </a:pPr>
            <a:r>
              <a:rPr lang="en-US" sz="1400" dirty="0"/>
              <a:t>Final decisions on all waiting lists.</a:t>
            </a:r>
          </a:p>
          <a:p>
            <a:pPr>
              <a:spcBef>
                <a:spcPts val="0"/>
              </a:spcBef>
            </a:pPr>
            <a:endParaRPr lang="en-US" sz="1400" b="1" dirty="0"/>
          </a:p>
          <a:p>
            <a:pPr>
              <a:spcBef>
                <a:spcPts val="0"/>
              </a:spcBef>
            </a:pPr>
            <a:endParaRPr lang="en-US" sz="1400" b="1" dirty="0"/>
          </a:p>
          <a:p>
            <a:pPr>
              <a:spcBef>
                <a:spcPts val="0"/>
              </a:spcBef>
            </a:pPr>
            <a:endParaRPr lang="en-US" sz="1400" b="1" dirty="0"/>
          </a:p>
          <a:p>
            <a:pPr>
              <a:spcBef>
                <a:spcPts val="0"/>
              </a:spcBef>
            </a:pPr>
            <a:endParaRPr lang="en-US" sz="1400" b="1" dirty="0"/>
          </a:p>
          <a:p>
            <a:pPr>
              <a:spcBef>
                <a:spcPts val="0"/>
              </a:spcBef>
            </a:pPr>
            <a:endParaRPr lang="en-US" sz="1400" b="1" dirty="0"/>
          </a:p>
          <a:p>
            <a:pPr>
              <a:spcBef>
                <a:spcPts val="0"/>
              </a:spcBef>
            </a:pPr>
            <a:endParaRPr lang="en-US" sz="1400" b="1" dirty="0"/>
          </a:p>
          <a:p>
            <a:pPr>
              <a:spcBef>
                <a:spcPts val="0"/>
              </a:spcBef>
            </a:pPr>
            <a:endParaRPr lang="en-US" sz="1400" b="1" dirty="0"/>
          </a:p>
          <a:p>
            <a:pPr marL="0" indent="0">
              <a:spcBef>
                <a:spcPts val="0"/>
              </a:spcBef>
              <a:buNone/>
            </a:pPr>
            <a:r>
              <a:rPr lang="en-US" sz="1600" b="1" dirty="0"/>
              <a:t>April 13-15</a:t>
            </a:r>
          </a:p>
          <a:p>
            <a:pPr marL="342900" lvl="1" indent="0">
              <a:spcBef>
                <a:spcPts val="0"/>
              </a:spcBef>
              <a:buNone/>
            </a:pPr>
            <a:r>
              <a:rPr lang="en-US" sz="1200" dirty="0"/>
              <a:t>Point allocation for:</a:t>
            </a:r>
          </a:p>
          <a:p>
            <a:pPr lvl="1">
              <a:spcBef>
                <a:spcPts val="0"/>
              </a:spcBef>
            </a:pPr>
            <a:r>
              <a:rPr lang="en-US" sz="1400" dirty="0"/>
              <a:t>Criminal Defense Practicum II</a:t>
            </a:r>
          </a:p>
          <a:p>
            <a:pPr lvl="1">
              <a:spcBef>
                <a:spcPts val="0"/>
              </a:spcBef>
            </a:pPr>
            <a:r>
              <a:rPr lang="en-US" sz="1400" dirty="0"/>
              <a:t>Mediation I  </a:t>
            </a:r>
          </a:p>
          <a:p>
            <a:pPr lvl="1">
              <a:spcBef>
                <a:spcPts val="0"/>
              </a:spcBef>
            </a:pPr>
            <a:r>
              <a:rPr lang="en-US" sz="1400" dirty="0"/>
              <a:t>Public Interest Practicum</a:t>
            </a:r>
          </a:p>
          <a:p>
            <a:pPr marL="457200" lvl="1" indent="0">
              <a:spcBef>
                <a:spcPts val="0"/>
              </a:spcBef>
              <a:buNone/>
            </a:pPr>
            <a:endParaRPr lang="en-US" sz="1400" dirty="0"/>
          </a:p>
          <a:p>
            <a:pPr marL="457200" lvl="1" indent="0">
              <a:spcBef>
                <a:spcPts val="0"/>
              </a:spcBef>
              <a:buNone/>
            </a:pPr>
            <a:r>
              <a:rPr lang="en-US" sz="1400" u="sng" dirty="0"/>
              <a:t>Note</a:t>
            </a:r>
            <a:r>
              <a:rPr lang="en-US" sz="1400" dirty="0"/>
              <a:t>: Proposals for remote externships outside Athens, Atlanta, or DC should be made prior to points allocation to Professor Heywood </a:t>
            </a:r>
            <a:r>
              <a:rPr lang="en-US" sz="1400" dirty="0">
                <a:hlinkClick r:id="rId3"/>
              </a:rPr>
              <a:t>jheywood@uga.edu</a:t>
            </a:r>
            <a:endParaRPr lang="en-US" sz="1400" dirty="0"/>
          </a:p>
        </p:txBody>
      </p:sp>
    </p:spTree>
    <p:extLst>
      <p:ext uri="{BB962C8B-B14F-4D97-AF65-F5344CB8AC3E}">
        <p14:creationId xmlns:p14="http://schemas.microsoft.com/office/powerpoint/2010/main" val="262350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t>Application Deadlines – Summer 2022</a:t>
            </a:r>
          </a:p>
        </p:txBody>
      </p:sp>
      <p:sp>
        <p:nvSpPr>
          <p:cNvPr id="3" name="Content Placeholder 2"/>
          <p:cNvSpPr>
            <a:spLocks noGrp="1"/>
          </p:cNvSpPr>
          <p:nvPr>
            <p:ph idx="1"/>
          </p:nvPr>
        </p:nvSpPr>
        <p:spPr>
          <a:xfrm>
            <a:off x="990600" y="2362200"/>
            <a:ext cx="7221478" cy="3886200"/>
          </a:xfrm>
        </p:spPr>
        <p:txBody>
          <a:bodyPr numCol="2" spcCol="274320">
            <a:noAutofit/>
          </a:bodyPr>
          <a:lstStyle/>
          <a:p>
            <a:pPr marL="0" indent="0">
              <a:spcBef>
                <a:spcPts val="0"/>
              </a:spcBef>
              <a:buNone/>
            </a:pPr>
            <a:endParaRPr lang="en-US" sz="1200" b="1" dirty="0"/>
          </a:p>
          <a:p>
            <a:pPr marL="0" indent="0">
              <a:spcBef>
                <a:spcPts val="0"/>
              </a:spcBef>
              <a:buNone/>
            </a:pPr>
            <a:r>
              <a:rPr lang="en-US" sz="1400" b="1" dirty="0"/>
              <a:t>Early March – Applications open</a:t>
            </a:r>
            <a:endParaRPr lang="en-US" sz="1400" dirty="0"/>
          </a:p>
          <a:p>
            <a:pPr marL="0" indent="0">
              <a:spcBef>
                <a:spcPts val="0"/>
              </a:spcBef>
              <a:buNone/>
            </a:pPr>
            <a:r>
              <a:rPr lang="en-US" sz="1400" b="1" dirty="0"/>
              <a:t>Wednesday, March 16 – Deadline for*</a:t>
            </a:r>
          </a:p>
          <a:p>
            <a:pPr>
              <a:spcBef>
                <a:spcPts val="0"/>
              </a:spcBef>
            </a:pPr>
            <a:r>
              <a:rPr lang="en-US" sz="1400" dirty="0"/>
              <a:t>Capital Assistance Project</a:t>
            </a:r>
          </a:p>
          <a:p>
            <a:pPr>
              <a:spcBef>
                <a:spcPts val="0"/>
              </a:spcBef>
            </a:pPr>
            <a:r>
              <a:rPr lang="en-US" sz="1400" dirty="0"/>
              <a:t>Corporate Counsel Externship: school-arranged                      </a:t>
            </a:r>
          </a:p>
          <a:p>
            <a:pPr>
              <a:spcBef>
                <a:spcPts val="0"/>
              </a:spcBef>
            </a:pPr>
            <a:r>
              <a:rPr lang="en-US" sz="1400" dirty="0"/>
              <a:t>Criminal Defense Practicum           </a:t>
            </a:r>
          </a:p>
          <a:p>
            <a:pPr>
              <a:spcBef>
                <a:spcPts val="0"/>
              </a:spcBef>
            </a:pPr>
            <a:r>
              <a:rPr lang="en-US" sz="1400" dirty="0"/>
              <a:t>Mediation II                                                                                                                                                                                   </a:t>
            </a:r>
          </a:p>
          <a:p>
            <a:pPr>
              <a:spcBef>
                <a:spcPts val="0"/>
              </a:spcBef>
            </a:pPr>
            <a:r>
              <a:rPr lang="en-US" sz="1400" dirty="0"/>
              <a:t>Summer Externships: school-arranged</a:t>
            </a:r>
          </a:p>
          <a:p>
            <a:pPr>
              <a:spcBef>
                <a:spcPts val="0"/>
              </a:spcBef>
            </a:pPr>
            <a:r>
              <a:rPr lang="en-US" sz="1400" dirty="0"/>
              <a:t>Veterans </a:t>
            </a:r>
            <a:r>
              <a:rPr lang="en-US" sz="1400"/>
              <a:t>Legal Clinic</a:t>
            </a:r>
          </a:p>
          <a:p>
            <a:pPr marL="0" indent="0">
              <a:spcBef>
                <a:spcPts val="0"/>
              </a:spcBef>
              <a:buNone/>
            </a:pPr>
            <a:endParaRPr lang="en-US" sz="1400" dirty="0"/>
          </a:p>
          <a:p>
            <a:pPr marL="0" indent="0">
              <a:spcBef>
                <a:spcPts val="0"/>
              </a:spcBef>
              <a:buNone/>
            </a:pPr>
            <a:r>
              <a:rPr lang="en-US" sz="1400" dirty="0"/>
              <a:t>	</a:t>
            </a:r>
            <a:r>
              <a:rPr lang="en-US" sz="1200" dirty="0"/>
              <a:t>*Applications may remain open after deadline if 	space is available.</a:t>
            </a:r>
          </a:p>
          <a:p>
            <a:pPr>
              <a:spcBef>
                <a:spcPts val="0"/>
              </a:spcBef>
            </a:pPr>
            <a:endParaRPr lang="en-US" sz="1400" b="1" dirty="0"/>
          </a:p>
          <a:p>
            <a:pPr>
              <a:spcBef>
                <a:spcPts val="0"/>
              </a:spcBef>
            </a:pPr>
            <a:endParaRPr lang="en-US" sz="1400" b="1" dirty="0"/>
          </a:p>
          <a:p>
            <a:pPr>
              <a:spcBef>
                <a:spcPts val="0"/>
              </a:spcBef>
            </a:pPr>
            <a:endParaRPr lang="en-US" sz="1400" b="1" dirty="0"/>
          </a:p>
          <a:p>
            <a:pPr marL="0" indent="0">
              <a:spcBef>
                <a:spcPts val="0"/>
              </a:spcBef>
              <a:buNone/>
            </a:pPr>
            <a:r>
              <a:rPr lang="en-US" sz="1400" b="1" dirty="0"/>
              <a:t>Open until filled:  </a:t>
            </a:r>
          </a:p>
          <a:p>
            <a:pPr>
              <a:spcBef>
                <a:spcPts val="0"/>
              </a:spcBef>
            </a:pPr>
            <a:r>
              <a:rPr lang="en-US" sz="1400" dirty="0"/>
              <a:t>Corporate Counsel Externships: student-arranged</a:t>
            </a:r>
          </a:p>
          <a:p>
            <a:pPr>
              <a:spcBef>
                <a:spcPts val="0"/>
              </a:spcBef>
            </a:pPr>
            <a:r>
              <a:rPr lang="en-US" sz="1400" dirty="0"/>
              <a:t>Summer Externships: student-arranged*</a:t>
            </a:r>
            <a:endParaRPr lang="en-US" sz="1600" dirty="0"/>
          </a:p>
          <a:p>
            <a:pPr marL="457200" lvl="1" indent="0">
              <a:spcBef>
                <a:spcPts val="0"/>
              </a:spcBef>
              <a:buNone/>
            </a:pPr>
            <a:r>
              <a:rPr lang="en-US" sz="1400" dirty="0"/>
              <a:t>*</a:t>
            </a:r>
            <a:r>
              <a:rPr lang="en-US" sz="1200" dirty="0"/>
              <a:t>Includes prosecution placements for 	students who have not taken Prosecutorial Justice Program I. </a:t>
            </a:r>
          </a:p>
          <a:p>
            <a:pPr marL="0" indent="0">
              <a:buNone/>
            </a:pPr>
            <a:r>
              <a:rPr lang="en-US" sz="1400" b="1" dirty="0"/>
              <a:t>Regular enrollment</a:t>
            </a:r>
          </a:p>
          <a:p>
            <a:pPr lvl="1"/>
            <a:r>
              <a:rPr lang="en-US" sz="1400" dirty="0"/>
              <a:t>Mediation I </a:t>
            </a:r>
            <a:endParaRPr lang="en-US" sz="1400" dirty="0">
              <a:highlight>
                <a:srgbClr val="FFFF00"/>
              </a:highlight>
            </a:endParaRPr>
          </a:p>
        </p:txBody>
      </p:sp>
    </p:spTree>
    <p:extLst>
      <p:ext uri="{BB962C8B-B14F-4D97-AF65-F5344CB8AC3E}">
        <p14:creationId xmlns:p14="http://schemas.microsoft.com/office/powerpoint/2010/main" val="1834599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8EE63-1F26-44DD-A0F9-63D7B9EC85E2}"/>
              </a:ext>
            </a:extLst>
          </p:cNvPr>
          <p:cNvSpPr>
            <a:spLocks noGrp="1"/>
          </p:cNvSpPr>
          <p:nvPr>
            <p:ph type="title"/>
          </p:nvPr>
        </p:nvSpPr>
        <p:spPr/>
        <p:txBody>
          <a:bodyPr/>
          <a:lstStyle/>
          <a:p>
            <a:r>
              <a:rPr lang="en-US" dirty="0"/>
              <a:t>Summer Fellowships</a:t>
            </a:r>
          </a:p>
        </p:txBody>
      </p:sp>
      <p:sp>
        <p:nvSpPr>
          <p:cNvPr id="3" name="Content Placeholder 2">
            <a:extLst>
              <a:ext uri="{FF2B5EF4-FFF2-40B4-BE49-F238E27FC236}">
                <a16:creationId xmlns:a16="http://schemas.microsoft.com/office/drawing/2014/main" id="{6350F253-05A7-484A-BF64-1A5C3914B70F}"/>
              </a:ext>
            </a:extLst>
          </p:cNvPr>
          <p:cNvSpPr>
            <a:spLocks noGrp="1"/>
          </p:cNvSpPr>
          <p:nvPr>
            <p:ph idx="1"/>
          </p:nvPr>
        </p:nvSpPr>
        <p:spPr/>
        <p:txBody>
          <a:bodyPr/>
          <a:lstStyle/>
          <a:p>
            <a:r>
              <a:rPr lang="en-US" dirty="0"/>
              <a:t>See: </a:t>
            </a:r>
            <a:r>
              <a:rPr lang="en-US" dirty="0">
                <a:hlinkClick r:id="rId2"/>
              </a:rPr>
              <a:t>http://www.law.uga.edu/public-interest-fellowships</a:t>
            </a:r>
            <a:endParaRPr lang="en-US" dirty="0"/>
          </a:p>
        </p:txBody>
      </p:sp>
    </p:spTree>
    <p:extLst>
      <p:ext uri="{BB962C8B-B14F-4D97-AF65-F5344CB8AC3E}">
        <p14:creationId xmlns:p14="http://schemas.microsoft.com/office/powerpoint/2010/main" val="4036409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Clinics, Practicums, Externships (Oh My)</a:t>
            </a:r>
          </a:p>
        </p:txBody>
      </p:sp>
      <p:sp>
        <p:nvSpPr>
          <p:cNvPr id="3" name="Content Placeholder 2"/>
          <p:cNvSpPr>
            <a:spLocks noGrp="1"/>
          </p:cNvSpPr>
          <p:nvPr>
            <p:ph idx="1"/>
          </p:nvPr>
        </p:nvSpPr>
        <p:spPr>
          <a:xfrm>
            <a:off x="1176865" y="2490135"/>
            <a:ext cx="6798736" cy="3758265"/>
          </a:xfrm>
        </p:spPr>
        <p:txBody>
          <a:bodyPr>
            <a:normAutofit/>
          </a:bodyPr>
          <a:lstStyle/>
          <a:p>
            <a:pPr marL="457200" lvl="1" indent="0">
              <a:buNone/>
            </a:pPr>
            <a:r>
              <a:rPr lang="en-US" sz="2800" u="sng" dirty="0"/>
              <a:t>In-house clinics</a:t>
            </a:r>
            <a:r>
              <a:rPr lang="en-US" sz="2800" dirty="0"/>
              <a:t>: courses in which faculty teach the seminar and directly supervise students in the clinic’s practice areas</a:t>
            </a:r>
          </a:p>
          <a:p>
            <a:pPr marL="457200" lvl="1" indent="0">
              <a:buNone/>
            </a:pPr>
            <a:endParaRPr lang="en-US" sz="2800" u="sng" dirty="0"/>
          </a:p>
          <a:p>
            <a:pPr marL="457200" lvl="1" indent="0">
              <a:buNone/>
            </a:pPr>
            <a:r>
              <a:rPr lang="en-US" sz="2800" u="sng" dirty="0"/>
              <a:t>Externships</a:t>
            </a:r>
            <a:r>
              <a:rPr lang="en-US" sz="2800" dirty="0"/>
              <a:t>: courses in which faculty teach the seminar and supervise student placements outside the law school</a:t>
            </a:r>
          </a:p>
          <a:p>
            <a:endParaRPr lang="en-US" dirty="0"/>
          </a:p>
          <a:p>
            <a:pPr marL="0" indent="0">
              <a:buNone/>
            </a:pPr>
            <a:endParaRPr lang="en-US" dirty="0"/>
          </a:p>
          <a:p>
            <a:endParaRPr lang="en-US" dirty="0"/>
          </a:p>
          <a:p>
            <a:endParaRPr lang="en-US" dirty="0"/>
          </a:p>
        </p:txBody>
      </p:sp>
      <p:sp>
        <p:nvSpPr>
          <p:cNvPr id="5" name="TextBox 4"/>
          <p:cNvSpPr txBox="1"/>
          <p:nvPr/>
        </p:nvSpPr>
        <p:spPr>
          <a:xfrm>
            <a:off x="5037665" y="5518308"/>
            <a:ext cx="2937935" cy="533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49666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Table Talk</a:t>
            </a:r>
          </a:p>
        </p:txBody>
      </p:sp>
      <p:sp>
        <p:nvSpPr>
          <p:cNvPr id="3" name="Content Placeholder 2"/>
          <p:cNvSpPr>
            <a:spLocks noGrp="1"/>
          </p:cNvSpPr>
          <p:nvPr>
            <p:ph idx="1"/>
          </p:nvPr>
        </p:nvSpPr>
        <p:spPr/>
        <p:txBody>
          <a:bodyPr>
            <a:normAutofit lnSpcReduction="10000"/>
          </a:bodyPr>
          <a:lstStyle/>
          <a:p>
            <a:r>
              <a:rPr lang="en-US" dirty="0"/>
              <a:t>You are invited to meet with our clinical professors and their current or former students</a:t>
            </a:r>
          </a:p>
          <a:p>
            <a:r>
              <a:rPr lang="en-US" dirty="0"/>
              <a:t>Each clinical course has a zoom room – in chat and email</a:t>
            </a:r>
          </a:p>
          <a:p>
            <a:r>
              <a:rPr lang="en-US" dirty="0"/>
              <a:t>Opportunity to ask questions about:</a:t>
            </a:r>
          </a:p>
          <a:p>
            <a:pPr lvl="1"/>
            <a:r>
              <a:rPr lang="en-US" dirty="0"/>
              <a:t>Nature of student work</a:t>
            </a:r>
          </a:p>
          <a:p>
            <a:pPr lvl="1"/>
            <a:r>
              <a:rPr lang="en-US" dirty="0"/>
              <a:t>Application process or points?</a:t>
            </a:r>
          </a:p>
          <a:p>
            <a:pPr lvl="1"/>
            <a:r>
              <a:rPr lang="en-US" dirty="0"/>
              <a:t>Work-hour requirements?</a:t>
            </a:r>
          </a:p>
        </p:txBody>
      </p:sp>
    </p:spTree>
    <p:extLst>
      <p:ext uri="{BB962C8B-B14F-4D97-AF65-F5344CB8AC3E}">
        <p14:creationId xmlns:p14="http://schemas.microsoft.com/office/powerpoint/2010/main" val="3991779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UGA Law Clinics Index</a:t>
            </a:r>
          </a:p>
        </p:txBody>
      </p:sp>
      <p:sp>
        <p:nvSpPr>
          <p:cNvPr id="3" name="Content Placeholder 2"/>
          <p:cNvSpPr>
            <a:spLocks noGrp="1"/>
          </p:cNvSpPr>
          <p:nvPr>
            <p:ph idx="1"/>
          </p:nvPr>
        </p:nvSpPr>
        <p:spPr>
          <a:xfrm>
            <a:off x="1176865" y="2490135"/>
            <a:ext cx="6798736" cy="3758265"/>
          </a:xfrm>
        </p:spPr>
        <p:txBody>
          <a:bodyPr>
            <a:noAutofit/>
          </a:bodyPr>
          <a:lstStyle/>
          <a:p>
            <a:pPr marL="0" indent="0">
              <a:buNone/>
            </a:pPr>
            <a:r>
              <a:rPr lang="en-US" sz="2500" b="1" dirty="0"/>
              <a:t>18</a:t>
            </a:r>
            <a:endParaRPr lang="en-US" sz="2450" b="1" dirty="0"/>
          </a:p>
          <a:p>
            <a:pPr marL="0" indent="0">
              <a:buNone/>
            </a:pPr>
            <a:r>
              <a:rPr lang="en-US" sz="2500" b="1" dirty="0"/>
              <a:t>450</a:t>
            </a:r>
            <a:endParaRPr lang="en-US" sz="2450" b="1" dirty="0"/>
          </a:p>
          <a:p>
            <a:pPr marL="0" indent="0">
              <a:buNone/>
            </a:pPr>
            <a:r>
              <a:rPr lang="en-US" sz="2500" b="1" dirty="0"/>
              <a:t>94,000</a:t>
            </a:r>
            <a:endParaRPr lang="en-US" sz="2450" b="1" dirty="0"/>
          </a:p>
          <a:p>
            <a:pPr marL="0" indent="0">
              <a:buNone/>
            </a:pPr>
            <a:r>
              <a:rPr lang="en-US" sz="2500" b="1" dirty="0"/>
              <a:t>26,500</a:t>
            </a:r>
            <a:endParaRPr lang="en-US" sz="2450" b="1" dirty="0"/>
          </a:p>
          <a:p>
            <a:pPr marL="0" indent="0">
              <a:buNone/>
            </a:pPr>
            <a:r>
              <a:rPr lang="en-US" sz="2500" b="1" dirty="0"/>
              <a:t>24</a:t>
            </a:r>
            <a:endParaRPr lang="en-US" sz="2450" dirty="0"/>
          </a:p>
        </p:txBody>
      </p:sp>
      <p:sp>
        <p:nvSpPr>
          <p:cNvPr id="5" name="TextBox 4"/>
          <p:cNvSpPr txBox="1"/>
          <p:nvPr/>
        </p:nvSpPr>
        <p:spPr>
          <a:xfrm>
            <a:off x="5037665" y="5518308"/>
            <a:ext cx="2937935" cy="533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28136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UGA Law Clinics Index</a:t>
            </a:r>
          </a:p>
        </p:txBody>
      </p:sp>
      <p:sp>
        <p:nvSpPr>
          <p:cNvPr id="3" name="Content Placeholder 2"/>
          <p:cNvSpPr>
            <a:spLocks noGrp="1"/>
          </p:cNvSpPr>
          <p:nvPr>
            <p:ph idx="1"/>
          </p:nvPr>
        </p:nvSpPr>
        <p:spPr>
          <a:xfrm>
            <a:off x="1176865" y="2490135"/>
            <a:ext cx="6798736" cy="3758265"/>
          </a:xfrm>
        </p:spPr>
        <p:txBody>
          <a:bodyPr>
            <a:noAutofit/>
          </a:bodyPr>
          <a:lstStyle/>
          <a:p>
            <a:pPr marL="0" indent="0">
              <a:buNone/>
            </a:pPr>
            <a:r>
              <a:rPr lang="en-US" sz="2500" b="1" dirty="0"/>
              <a:t>18</a:t>
            </a:r>
            <a:r>
              <a:rPr lang="en-US" sz="2450" b="1" dirty="0"/>
              <a:t> - in-house clinics, externships and SIPs</a:t>
            </a:r>
          </a:p>
          <a:p>
            <a:pPr marL="0" indent="0">
              <a:buNone/>
            </a:pPr>
            <a:r>
              <a:rPr lang="en-US" sz="2500" b="1" dirty="0"/>
              <a:t>460</a:t>
            </a:r>
            <a:endParaRPr lang="en-US" sz="2450" b="1" dirty="0"/>
          </a:p>
          <a:p>
            <a:pPr marL="0" indent="0">
              <a:buNone/>
            </a:pPr>
            <a:r>
              <a:rPr lang="en-US" sz="2500" b="1" dirty="0"/>
              <a:t>94,000</a:t>
            </a:r>
            <a:endParaRPr lang="en-US" sz="2450" b="1" dirty="0"/>
          </a:p>
          <a:p>
            <a:pPr marL="0" indent="0">
              <a:buNone/>
            </a:pPr>
            <a:r>
              <a:rPr lang="en-US" sz="2500" b="1" dirty="0"/>
              <a:t>26,500</a:t>
            </a:r>
            <a:endParaRPr lang="en-US" sz="2450" b="1" dirty="0"/>
          </a:p>
          <a:p>
            <a:pPr marL="0" indent="0">
              <a:buNone/>
            </a:pPr>
            <a:r>
              <a:rPr lang="en-US" sz="2500" b="1" dirty="0"/>
              <a:t>24</a:t>
            </a:r>
            <a:endParaRPr lang="en-US" sz="2450" dirty="0"/>
          </a:p>
        </p:txBody>
      </p:sp>
      <p:sp>
        <p:nvSpPr>
          <p:cNvPr id="5" name="TextBox 4"/>
          <p:cNvSpPr txBox="1"/>
          <p:nvPr/>
        </p:nvSpPr>
        <p:spPr>
          <a:xfrm>
            <a:off x="5037665" y="5518308"/>
            <a:ext cx="2937935" cy="533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784848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UGA Law Clinics Index</a:t>
            </a:r>
          </a:p>
        </p:txBody>
      </p:sp>
      <p:sp>
        <p:nvSpPr>
          <p:cNvPr id="3" name="Content Placeholder 2"/>
          <p:cNvSpPr>
            <a:spLocks noGrp="1"/>
          </p:cNvSpPr>
          <p:nvPr>
            <p:ph idx="1"/>
          </p:nvPr>
        </p:nvSpPr>
        <p:spPr>
          <a:xfrm>
            <a:off x="1176865" y="2490135"/>
            <a:ext cx="6798736" cy="3758265"/>
          </a:xfrm>
        </p:spPr>
        <p:txBody>
          <a:bodyPr>
            <a:noAutofit/>
          </a:bodyPr>
          <a:lstStyle/>
          <a:p>
            <a:pPr marL="0" indent="0">
              <a:buNone/>
            </a:pPr>
            <a:r>
              <a:rPr lang="en-US" sz="2500" b="1" dirty="0"/>
              <a:t>18</a:t>
            </a:r>
            <a:r>
              <a:rPr lang="en-US" sz="2450" b="1" dirty="0"/>
              <a:t> - in-house clinics, externships and SIPs</a:t>
            </a:r>
          </a:p>
          <a:p>
            <a:pPr marL="0" indent="0">
              <a:buNone/>
            </a:pPr>
            <a:r>
              <a:rPr lang="en-US" sz="2500" b="1" dirty="0"/>
              <a:t>460</a:t>
            </a:r>
            <a:r>
              <a:rPr lang="en-US" sz="2450" b="1" dirty="0"/>
              <a:t> - students enrolled/reenrolled 2020-2021</a:t>
            </a:r>
            <a:r>
              <a:rPr lang="en-US" sz="2450" dirty="0"/>
              <a:t> </a:t>
            </a:r>
            <a:endParaRPr lang="en-US" sz="2450" b="1" dirty="0"/>
          </a:p>
          <a:p>
            <a:pPr marL="0" indent="0">
              <a:buNone/>
            </a:pPr>
            <a:r>
              <a:rPr lang="en-US" sz="2500" b="1" dirty="0"/>
              <a:t>94,000</a:t>
            </a:r>
            <a:endParaRPr lang="en-US" sz="2450" b="1" dirty="0"/>
          </a:p>
          <a:p>
            <a:pPr marL="0" indent="0">
              <a:buNone/>
            </a:pPr>
            <a:r>
              <a:rPr lang="en-US" sz="2500" b="1" dirty="0"/>
              <a:t>26,500</a:t>
            </a:r>
            <a:endParaRPr lang="en-US" sz="2450" b="1" dirty="0"/>
          </a:p>
          <a:p>
            <a:pPr marL="0" indent="0">
              <a:buNone/>
            </a:pPr>
            <a:r>
              <a:rPr lang="en-US" sz="2500" b="1" dirty="0"/>
              <a:t>24</a:t>
            </a:r>
            <a:endParaRPr lang="en-US" sz="2450" dirty="0"/>
          </a:p>
        </p:txBody>
      </p:sp>
      <p:sp>
        <p:nvSpPr>
          <p:cNvPr id="5" name="TextBox 4"/>
          <p:cNvSpPr txBox="1"/>
          <p:nvPr/>
        </p:nvSpPr>
        <p:spPr>
          <a:xfrm>
            <a:off x="5037665" y="5518308"/>
            <a:ext cx="2937935" cy="533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647398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UGA Law Clinics Index</a:t>
            </a:r>
          </a:p>
        </p:txBody>
      </p:sp>
      <p:sp>
        <p:nvSpPr>
          <p:cNvPr id="3" name="Content Placeholder 2"/>
          <p:cNvSpPr>
            <a:spLocks noGrp="1"/>
          </p:cNvSpPr>
          <p:nvPr>
            <p:ph idx="1"/>
          </p:nvPr>
        </p:nvSpPr>
        <p:spPr>
          <a:xfrm>
            <a:off x="1176865" y="2490135"/>
            <a:ext cx="6798736" cy="3758265"/>
          </a:xfrm>
        </p:spPr>
        <p:txBody>
          <a:bodyPr>
            <a:noAutofit/>
          </a:bodyPr>
          <a:lstStyle/>
          <a:p>
            <a:pPr marL="0" indent="0">
              <a:buNone/>
            </a:pPr>
            <a:r>
              <a:rPr lang="en-US" sz="2500" b="1" dirty="0"/>
              <a:t>18</a:t>
            </a:r>
            <a:r>
              <a:rPr lang="en-US" sz="2450" b="1" dirty="0"/>
              <a:t> - in-house clinics, externships and SIPs</a:t>
            </a:r>
          </a:p>
          <a:p>
            <a:pPr marL="0" indent="0">
              <a:buNone/>
            </a:pPr>
            <a:r>
              <a:rPr lang="en-US" sz="2500" b="1" dirty="0"/>
              <a:t>460</a:t>
            </a:r>
            <a:r>
              <a:rPr lang="en-US" sz="2450" b="1" dirty="0"/>
              <a:t> - students enrolled/reenrolled 2020-2021</a:t>
            </a:r>
            <a:r>
              <a:rPr lang="en-US" sz="2450" dirty="0"/>
              <a:t> </a:t>
            </a:r>
            <a:endParaRPr lang="en-US" sz="2450" b="1" dirty="0"/>
          </a:p>
          <a:p>
            <a:pPr marL="0" indent="0">
              <a:buNone/>
            </a:pPr>
            <a:r>
              <a:rPr lang="en-US" sz="2500" b="1" dirty="0"/>
              <a:t>94,000</a:t>
            </a:r>
            <a:r>
              <a:rPr lang="en-US" sz="2450" b="1" dirty="0"/>
              <a:t> - clinic student service hours last year</a:t>
            </a:r>
          </a:p>
          <a:p>
            <a:pPr marL="0" indent="0">
              <a:buNone/>
            </a:pPr>
            <a:r>
              <a:rPr lang="en-US" sz="2500" b="1" dirty="0"/>
              <a:t>26,500</a:t>
            </a:r>
            <a:endParaRPr lang="en-US" sz="2450" b="1" dirty="0"/>
          </a:p>
          <a:p>
            <a:pPr marL="0" indent="0">
              <a:buNone/>
            </a:pPr>
            <a:r>
              <a:rPr lang="en-US" sz="2500" b="1" dirty="0"/>
              <a:t>24</a:t>
            </a:r>
            <a:endParaRPr lang="en-US" sz="2450" dirty="0"/>
          </a:p>
        </p:txBody>
      </p:sp>
      <p:sp>
        <p:nvSpPr>
          <p:cNvPr id="5" name="TextBox 4"/>
          <p:cNvSpPr txBox="1"/>
          <p:nvPr/>
        </p:nvSpPr>
        <p:spPr>
          <a:xfrm>
            <a:off x="5037665" y="5518308"/>
            <a:ext cx="2937935" cy="533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61546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UGA Law Clinics Index</a:t>
            </a:r>
          </a:p>
        </p:txBody>
      </p:sp>
      <p:sp>
        <p:nvSpPr>
          <p:cNvPr id="3" name="Content Placeholder 2"/>
          <p:cNvSpPr>
            <a:spLocks noGrp="1"/>
          </p:cNvSpPr>
          <p:nvPr>
            <p:ph idx="1"/>
          </p:nvPr>
        </p:nvSpPr>
        <p:spPr>
          <a:xfrm>
            <a:off x="1176865" y="2490135"/>
            <a:ext cx="6798736" cy="3758265"/>
          </a:xfrm>
        </p:spPr>
        <p:txBody>
          <a:bodyPr>
            <a:noAutofit/>
          </a:bodyPr>
          <a:lstStyle/>
          <a:p>
            <a:pPr marL="0" indent="0">
              <a:buNone/>
            </a:pPr>
            <a:r>
              <a:rPr lang="en-US" sz="2500" b="1" dirty="0"/>
              <a:t>18</a:t>
            </a:r>
            <a:r>
              <a:rPr lang="en-US" sz="2450" b="1" dirty="0"/>
              <a:t> - in-house clinics, externships and SIPs</a:t>
            </a:r>
          </a:p>
          <a:p>
            <a:pPr marL="0" indent="0">
              <a:buNone/>
            </a:pPr>
            <a:r>
              <a:rPr lang="en-US" sz="2500" b="1" dirty="0"/>
              <a:t>460</a:t>
            </a:r>
            <a:r>
              <a:rPr lang="en-US" sz="2450" b="1" dirty="0"/>
              <a:t> - students enrolled/reenrolled 2020-2021</a:t>
            </a:r>
            <a:r>
              <a:rPr lang="en-US" sz="2450" dirty="0"/>
              <a:t> </a:t>
            </a:r>
            <a:endParaRPr lang="en-US" sz="2450" b="1" dirty="0"/>
          </a:p>
          <a:p>
            <a:pPr marL="0" indent="0">
              <a:buNone/>
            </a:pPr>
            <a:r>
              <a:rPr lang="en-US" sz="2500" b="1" dirty="0"/>
              <a:t>94,000</a:t>
            </a:r>
            <a:r>
              <a:rPr lang="en-US" sz="2450" b="1" dirty="0"/>
              <a:t> - clinic student service hours last year</a:t>
            </a:r>
          </a:p>
          <a:p>
            <a:pPr marL="0" indent="0">
              <a:buNone/>
            </a:pPr>
            <a:r>
              <a:rPr lang="en-US" sz="2500" b="1" dirty="0"/>
              <a:t>26,500</a:t>
            </a:r>
            <a:r>
              <a:rPr lang="en-US" sz="2450" b="1" dirty="0"/>
              <a:t> - service hours supervised solely by faculty</a:t>
            </a:r>
          </a:p>
          <a:p>
            <a:pPr marL="0" indent="0">
              <a:buNone/>
            </a:pPr>
            <a:r>
              <a:rPr lang="en-US" sz="2500" b="1" dirty="0"/>
              <a:t>24</a:t>
            </a:r>
            <a:endParaRPr lang="en-US" sz="2450" dirty="0"/>
          </a:p>
        </p:txBody>
      </p:sp>
      <p:sp>
        <p:nvSpPr>
          <p:cNvPr id="5" name="TextBox 4"/>
          <p:cNvSpPr txBox="1"/>
          <p:nvPr/>
        </p:nvSpPr>
        <p:spPr>
          <a:xfrm>
            <a:off x="5037665" y="5518308"/>
            <a:ext cx="2937935" cy="533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061041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UGA Law Clinics Index</a:t>
            </a:r>
          </a:p>
        </p:txBody>
      </p:sp>
      <p:sp>
        <p:nvSpPr>
          <p:cNvPr id="3" name="Content Placeholder 2"/>
          <p:cNvSpPr>
            <a:spLocks noGrp="1"/>
          </p:cNvSpPr>
          <p:nvPr>
            <p:ph idx="1"/>
          </p:nvPr>
        </p:nvSpPr>
        <p:spPr>
          <a:xfrm>
            <a:off x="1176865" y="2490135"/>
            <a:ext cx="6798736" cy="3758265"/>
          </a:xfrm>
        </p:spPr>
        <p:txBody>
          <a:bodyPr>
            <a:noAutofit/>
          </a:bodyPr>
          <a:lstStyle/>
          <a:p>
            <a:pPr marL="0" indent="0">
              <a:buNone/>
            </a:pPr>
            <a:r>
              <a:rPr lang="en-US" sz="2500" b="1" dirty="0"/>
              <a:t>18</a:t>
            </a:r>
            <a:r>
              <a:rPr lang="en-US" sz="2450" b="1" dirty="0"/>
              <a:t> - in-house clinics, externships and SIPs</a:t>
            </a:r>
          </a:p>
          <a:p>
            <a:pPr marL="0" indent="0">
              <a:buNone/>
            </a:pPr>
            <a:r>
              <a:rPr lang="en-US" sz="2500" b="1" dirty="0"/>
              <a:t>460</a:t>
            </a:r>
            <a:r>
              <a:rPr lang="en-US" sz="2450" b="1" dirty="0"/>
              <a:t> - students enrolled/reenrolled 2020-2021</a:t>
            </a:r>
            <a:r>
              <a:rPr lang="en-US" sz="2450" dirty="0"/>
              <a:t> </a:t>
            </a:r>
            <a:endParaRPr lang="en-US" sz="2450" b="1" dirty="0"/>
          </a:p>
          <a:p>
            <a:pPr marL="0" indent="0">
              <a:buNone/>
            </a:pPr>
            <a:r>
              <a:rPr lang="en-US" sz="2500" b="1" dirty="0"/>
              <a:t>94,000</a:t>
            </a:r>
            <a:r>
              <a:rPr lang="en-US" sz="2450" b="1" dirty="0"/>
              <a:t> - clinic student service hours last year</a:t>
            </a:r>
          </a:p>
          <a:p>
            <a:pPr marL="0" indent="0">
              <a:buNone/>
            </a:pPr>
            <a:r>
              <a:rPr lang="en-US" sz="2500" b="1" dirty="0"/>
              <a:t>26,500</a:t>
            </a:r>
            <a:r>
              <a:rPr lang="en-US" sz="2450" b="1" dirty="0"/>
              <a:t> - service hours supervised solely by faculty</a:t>
            </a:r>
          </a:p>
          <a:p>
            <a:pPr marL="0" indent="0">
              <a:buNone/>
            </a:pPr>
            <a:r>
              <a:rPr lang="en-US" sz="2500" b="1" dirty="0"/>
              <a:t>24</a:t>
            </a:r>
            <a:endParaRPr lang="en-US" sz="2450" dirty="0"/>
          </a:p>
        </p:txBody>
      </p:sp>
      <p:sp>
        <p:nvSpPr>
          <p:cNvPr id="5" name="TextBox 4"/>
          <p:cNvSpPr txBox="1"/>
          <p:nvPr/>
        </p:nvSpPr>
        <p:spPr>
          <a:xfrm>
            <a:off x="5037665" y="5518308"/>
            <a:ext cx="2937935" cy="533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657635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UGA Law Clinics Index</a:t>
            </a:r>
          </a:p>
        </p:txBody>
      </p:sp>
      <p:sp>
        <p:nvSpPr>
          <p:cNvPr id="3" name="Content Placeholder 2"/>
          <p:cNvSpPr>
            <a:spLocks noGrp="1"/>
          </p:cNvSpPr>
          <p:nvPr>
            <p:ph idx="1"/>
          </p:nvPr>
        </p:nvSpPr>
        <p:spPr>
          <a:xfrm>
            <a:off x="1176865" y="2490135"/>
            <a:ext cx="6798736" cy="3758265"/>
          </a:xfrm>
        </p:spPr>
        <p:txBody>
          <a:bodyPr>
            <a:noAutofit/>
          </a:bodyPr>
          <a:lstStyle/>
          <a:p>
            <a:pPr marL="0" indent="0">
              <a:buNone/>
            </a:pPr>
            <a:r>
              <a:rPr lang="en-US" sz="2500" b="1" dirty="0"/>
              <a:t>18</a:t>
            </a:r>
            <a:r>
              <a:rPr lang="en-US" sz="2450" b="1" dirty="0"/>
              <a:t> - in-house clinics, externships and SIPs</a:t>
            </a:r>
          </a:p>
          <a:p>
            <a:pPr marL="0" indent="0">
              <a:buNone/>
            </a:pPr>
            <a:r>
              <a:rPr lang="en-US" sz="2500" b="1" dirty="0"/>
              <a:t>460</a:t>
            </a:r>
            <a:r>
              <a:rPr lang="en-US" sz="2450" b="1" dirty="0"/>
              <a:t> - students enrolled/reenrolled 2020-2021</a:t>
            </a:r>
            <a:r>
              <a:rPr lang="en-US" sz="2450" dirty="0"/>
              <a:t> </a:t>
            </a:r>
            <a:endParaRPr lang="en-US" sz="2450" b="1" dirty="0"/>
          </a:p>
          <a:p>
            <a:pPr marL="0" indent="0">
              <a:buNone/>
            </a:pPr>
            <a:r>
              <a:rPr lang="en-US" sz="2500" b="1" dirty="0"/>
              <a:t>94,000</a:t>
            </a:r>
            <a:r>
              <a:rPr lang="en-US" sz="2450" b="1" dirty="0"/>
              <a:t> - clinic student service hours last year</a:t>
            </a:r>
          </a:p>
          <a:p>
            <a:pPr marL="0" indent="0">
              <a:buNone/>
            </a:pPr>
            <a:r>
              <a:rPr lang="en-US" sz="2500" b="1" dirty="0"/>
              <a:t>26,500</a:t>
            </a:r>
            <a:r>
              <a:rPr lang="en-US" sz="2450" b="1" dirty="0"/>
              <a:t> - service hours supervised solely by faculty</a:t>
            </a:r>
          </a:p>
          <a:p>
            <a:pPr marL="0" indent="0">
              <a:buNone/>
            </a:pPr>
            <a:r>
              <a:rPr lang="en-US" sz="2500" b="1" dirty="0"/>
              <a:t>24</a:t>
            </a:r>
            <a:r>
              <a:rPr lang="en-US" sz="2450" b="1" dirty="0"/>
              <a:t> - USNWR clinical program ranking 2022</a:t>
            </a:r>
            <a:endParaRPr lang="en-US" sz="2450" dirty="0"/>
          </a:p>
        </p:txBody>
      </p:sp>
      <p:sp>
        <p:nvSpPr>
          <p:cNvPr id="5" name="TextBox 4"/>
          <p:cNvSpPr txBox="1"/>
          <p:nvPr/>
        </p:nvSpPr>
        <p:spPr>
          <a:xfrm>
            <a:off x="5037665" y="5518308"/>
            <a:ext cx="2937935" cy="533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7719493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5A0949B9BD1C479204CE9D11E87826" ma:contentTypeVersion="4" ma:contentTypeDescription="Create a new document." ma:contentTypeScope="" ma:versionID="b7fd283bd4270e86e52515611381acc3">
  <xsd:schema xmlns:xsd="http://www.w3.org/2001/XMLSchema" xmlns:xs="http://www.w3.org/2001/XMLSchema" xmlns:p="http://schemas.microsoft.com/office/2006/metadata/properties" xmlns:ns3="28976c6d-e114-425c-9250-bf9c19b85ad0" targetNamespace="http://schemas.microsoft.com/office/2006/metadata/properties" ma:root="true" ma:fieldsID="6910a0ecdc0e3c9ffd4b573b39a2b3de" ns3:_="">
    <xsd:import namespace="28976c6d-e114-425c-9250-bf9c19b85ad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976c6d-e114-425c-9250-bf9c19b85a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711192-B80F-4529-B9BA-73F92739AFE8}">
  <ds:schemaRefs>
    <ds:schemaRef ds:uri="http://schemas.microsoft.com/sharepoint/v3/contenttype/forms"/>
  </ds:schemaRefs>
</ds:datastoreItem>
</file>

<file path=customXml/itemProps2.xml><?xml version="1.0" encoding="utf-8"?>
<ds:datastoreItem xmlns:ds="http://schemas.openxmlformats.org/officeDocument/2006/customXml" ds:itemID="{0AC186C7-94E8-4870-B435-72A115CC31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976c6d-e114-425c-9250-bf9c19b85a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82B4FF-4843-44C9-8DCC-F14BC739A411}">
  <ds:schemaRefs>
    <ds:schemaRef ds:uri="http://purl.org/dc/dcmitype/"/>
    <ds:schemaRef ds:uri="http://schemas.microsoft.com/office/infopath/2007/PartnerControls"/>
    <ds:schemaRef ds:uri="http://purl.org/dc/elements/1.1/"/>
    <ds:schemaRef ds:uri="28976c6d-e114-425c-9250-bf9c19b85ad0"/>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Organic</Template>
  <TotalTime>0</TotalTime>
  <Words>1919</Words>
  <Application>Microsoft Office PowerPoint</Application>
  <PresentationFormat>On-screen Show (4:3)</PresentationFormat>
  <Paragraphs>228</Paragraphs>
  <Slides>20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Garamond</vt:lpstr>
      <vt:lpstr>Organic</vt:lpstr>
      <vt:lpstr> Clinics/Externships</vt:lpstr>
      <vt:lpstr>Clinics, Practicums, Externships (Oh My)</vt:lpstr>
      <vt:lpstr>UGA Law Clinics Index</vt:lpstr>
      <vt:lpstr>UGA Law Clinics Index</vt:lpstr>
      <vt:lpstr>UGA Law Clinics Index</vt:lpstr>
      <vt:lpstr>UGA Law Clinics Index</vt:lpstr>
      <vt:lpstr>UGA Law Clinics Index</vt:lpstr>
      <vt:lpstr>UGA Law Clinics Index</vt:lpstr>
      <vt:lpstr>UGA Law Clinics Index</vt:lpstr>
      <vt:lpstr>Why Take a Clinic or Externship?</vt:lpstr>
      <vt:lpstr>Current Clinics &amp; Externships</vt:lpstr>
      <vt:lpstr>How many clinical programs can I take?</vt:lpstr>
      <vt:lpstr>How many clinical programs can I take?</vt:lpstr>
      <vt:lpstr>Graduation Requirements &amp; Grades</vt:lpstr>
      <vt:lpstr>How do I apply?</vt:lpstr>
      <vt:lpstr>Application Deadlines - Fall 2022</vt:lpstr>
      <vt:lpstr>Application Deadlines - Fall 2022</vt:lpstr>
      <vt:lpstr>Application Deadlines – Summer 2022</vt:lpstr>
      <vt:lpstr>Summer Fellowships</vt:lpstr>
      <vt:lpstr>Table Talk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2015-02-22T20:21:45Z</dcterms:created>
  <dcterms:modified xsi:type="dcterms:W3CDTF">2022-02-01T03:33:15Z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TC102202119990</vt:lpwstr>
  </property>
  <property fmtid="{D5CDD505-2E9C-101B-9397-08002B2CF9AE}" pid="3" name="ContentTypeId">
    <vt:lpwstr>0x010100D05A0949B9BD1C479204CE9D11E87826</vt:lpwstr>
  </property>
</Properties>
</file>