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4"/>
  </p:sldMasterIdLst>
  <p:notesMasterIdLst>
    <p:notesMasterId r:id="rId19"/>
  </p:notesMasterIdLst>
  <p:sldIdLst>
    <p:sldId id="256" r:id="rId5"/>
    <p:sldId id="299" r:id="rId6"/>
    <p:sldId id="263" r:id="rId7"/>
    <p:sldId id="304" r:id="rId8"/>
    <p:sldId id="303" r:id="rId9"/>
    <p:sldId id="265" r:id="rId10"/>
    <p:sldId id="290" r:id="rId11"/>
    <p:sldId id="301" r:id="rId12"/>
    <p:sldId id="261" r:id="rId13"/>
    <p:sldId id="266" r:id="rId14"/>
    <p:sldId id="302" r:id="rId15"/>
    <p:sldId id="286" r:id="rId16"/>
    <p:sldId id="289" r:id="rId17"/>
    <p:sldId id="284" r:id="rId1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618A891-9467-4CC7-A491-0A34A0A97538}" type="datetimeFigureOut">
              <a:rPr lang="en-US" smtClean="0"/>
              <a:pPr/>
              <a:t>9/24/2026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4F9460A-9E81-496F-91AC-92DE7ABF30C4}" type="slidenum">
              <a:rPr lang="en-US" smtClean="0"/>
              <a:pPr/>
              <a:t>‹#›</a:t>
            </a:fld>
            <a:endParaRPr lang="en-US"/>
          </a:p>
        </p:txBody>
      </p:sp>
    </p:spTree>
    <p:extLst>
      <p:ext uri="{BB962C8B-B14F-4D97-AF65-F5344CB8AC3E}">
        <p14:creationId xmlns:p14="http://schemas.microsoft.com/office/powerpoint/2010/main" val="906871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i="1"/>
              <a:t>Welcome. This presentation will mostly address clinical courses for spring. Overview of the format for the event and when introductions will happen.</a:t>
            </a:r>
          </a:p>
        </p:txBody>
      </p:sp>
      <p:sp>
        <p:nvSpPr>
          <p:cNvPr id="4" name="Slide Number Placeholder 3"/>
          <p:cNvSpPr>
            <a:spLocks noGrp="1"/>
          </p:cNvSpPr>
          <p:nvPr>
            <p:ph type="sldNum" sz="quarter" idx="10"/>
          </p:nvPr>
        </p:nvSpPr>
        <p:spPr/>
        <p:txBody>
          <a:bodyPr/>
          <a:lstStyle/>
          <a:p>
            <a:fld id="{14F9460A-9E81-496F-91AC-92DE7ABF30C4}" type="slidenum">
              <a:rPr lang="en-US" smtClean="0"/>
              <a:pPr/>
              <a:t>1</a:t>
            </a:fld>
            <a:endParaRPr lang="en-US"/>
          </a:p>
        </p:txBody>
      </p:sp>
    </p:spTree>
    <p:extLst>
      <p:ext uri="{BB962C8B-B14F-4D97-AF65-F5344CB8AC3E}">
        <p14:creationId xmlns:p14="http://schemas.microsoft.com/office/powerpoint/2010/main" val="403618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Drop this to 17 and are we keeping PAWS on a future list? Willow to update these numbers</a:t>
            </a:r>
          </a:p>
        </p:txBody>
      </p:sp>
      <p:sp>
        <p:nvSpPr>
          <p:cNvPr id="4" name="Slide Number Placeholder 3"/>
          <p:cNvSpPr>
            <a:spLocks noGrp="1"/>
          </p:cNvSpPr>
          <p:nvPr>
            <p:ph type="sldNum" sz="quarter" idx="5"/>
          </p:nvPr>
        </p:nvSpPr>
        <p:spPr/>
        <p:txBody>
          <a:bodyPr/>
          <a:lstStyle/>
          <a:p>
            <a:fld id="{14F9460A-9E81-496F-91AC-92DE7ABF30C4}" type="slidenum">
              <a:rPr lang="en-US" smtClean="0"/>
              <a:pPr/>
              <a:t>2</a:t>
            </a:fld>
            <a:endParaRPr lang="en-US"/>
          </a:p>
        </p:txBody>
      </p:sp>
    </p:spTree>
    <p:extLst>
      <p:ext uri="{BB962C8B-B14F-4D97-AF65-F5344CB8AC3E}">
        <p14:creationId xmlns:p14="http://schemas.microsoft.com/office/powerpoint/2010/main" val="3707326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F9460A-9E81-496F-91AC-92DE7ABF30C4}" type="slidenum">
              <a:rPr lang="en-US" smtClean="0"/>
              <a:pPr/>
              <a:t>3</a:t>
            </a:fld>
            <a:endParaRPr lang="en-US"/>
          </a:p>
        </p:txBody>
      </p:sp>
    </p:spTree>
    <p:extLst>
      <p:ext uri="{BB962C8B-B14F-4D97-AF65-F5344CB8AC3E}">
        <p14:creationId xmlns:p14="http://schemas.microsoft.com/office/powerpoint/2010/main" val="3962676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F9460A-9E81-496F-91AC-92DE7ABF30C4}" type="slidenum">
              <a:rPr lang="en-US" smtClean="0"/>
              <a:pPr/>
              <a:t>4</a:t>
            </a:fld>
            <a:endParaRPr lang="en-US"/>
          </a:p>
        </p:txBody>
      </p:sp>
    </p:spTree>
    <p:extLst>
      <p:ext uri="{BB962C8B-B14F-4D97-AF65-F5344CB8AC3E}">
        <p14:creationId xmlns:p14="http://schemas.microsoft.com/office/powerpoint/2010/main" val="1117220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think that appear in court/tribunal note was from a previous combined clinic/externship slide that applied to both. Suggest we delete it or move it to an earlier general slide. </a:t>
            </a:r>
          </a:p>
        </p:txBody>
      </p:sp>
      <p:sp>
        <p:nvSpPr>
          <p:cNvPr id="4" name="Slide Number Placeholder 3"/>
          <p:cNvSpPr>
            <a:spLocks noGrp="1"/>
          </p:cNvSpPr>
          <p:nvPr>
            <p:ph type="sldNum" sz="quarter" idx="5"/>
          </p:nvPr>
        </p:nvSpPr>
        <p:spPr/>
        <p:txBody>
          <a:bodyPr/>
          <a:lstStyle/>
          <a:p>
            <a:fld id="{14F9460A-9E81-496F-91AC-92DE7ABF30C4}" type="slidenum">
              <a:rPr lang="en-US" smtClean="0"/>
              <a:pPr/>
              <a:t>5</a:t>
            </a:fld>
            <a:endParaRPr lang="en-US"/>
          </a:p>
        </p:txBody>
      </p:sp>
    </p:spTree>
    <p:extLst>
      <p:ext uri="{BB962C8B-B14F-4D97-AF65-F5344CB8AC3E}">
        <p14:creationId xmlns:p14="http://schemas.microsoft.com/office/powerpoint/2010/main" val="1120625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F9460A-9E81-496F-91AC-92DE7ABF30C4}" type="slidenum">
              <a:rPr lang="en-US" smtClean="0"/>
              <a:pPr/>
              <a:t>6</a:t>
            </a:fld>
            <a:endParaRPr lang="en-US"/>
          </a:p>
        </p:txBody>
      </p:sp>
    </p:spTree>
    <p:extLst>
      <p:ext uri="{BB962C8B-B14F-4D97-AF65-F5344CB8AC3E}">
        <p14:creationId xmlns:p14="http://schemas.microsoft.com/office/powerpoint/2010/main" val="1460386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Generally we discourage more than one clinical course in the same semester based on the out of class time constraints, but there are some situations where this is permitted. But you must get permission from both professors before accepting two offers, and when your accept a clinical offer you are making a commitment to participate. If you back out, you may have taken a spot from another student who have been happy to accept if they had a chance to. You will see when I talk about deadlines that we have schedule that allows students time to decide before accepting or externship offers and you should have decisions on any applications you make by a certain date. So take the time you need and speak to both professors before you accept if you think taking two clinics is appropriate in your case. </a:t>
            </a:r>
          </a:p>
        </p:txBody>
      </p:sp>
      <p:sp>
        <p:nvSpPr>
          <p:cNvPr id="4" name="Slide Number Placeholder 3"/>
          <p:cNvSpPr>
            <a:spLocks noGrp="1"/>
          </p:cNvSpPr>
          <p:nvPr>
            <p:ph type="sldNum" sz="quarter" idx="5"/>
          </p:nvPr>
        </p:nvSpPr>
        <p:spPr/>
        <p:txBody>
          <a:bodyPr/>
          <a:lstStyle/>
          <a:p>
            <a:fld id="{14F9460A-9E81-496F-91AC-92DE7ABF30C4}" type="slidenum">
              <a:rPr lang="en-US" smtClean="0"/>
              <a:pPr/>
              <a:t>7</a:t>
            </a:fld>
            <a:endParaRPr lang="en-US"/>
          </a:p>
        </p:txBody>
      </p:sp>
    </p:spTree>
    <p:extLst>
      <p:ext uri="{BB962C8B-B14F-4D97-AF65-F5344CB8AC3E}">
        <p14:creationId xmlns:p14="http://schemas.microsoft.com/office/powerpoint/2010/main" val="4135815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4F9460A-9E81-496F-91AC-92DE7ABF30C4}" type="slidenum">
              <a:rPr lang="en-US" smtClean="0"/>
              <a:pPr/>
              <a:t>9</a:t>
            </a:fld>
            <a:endParaRPr lang="en-US"/>
          </a:p>
        </p:txBody>
      </p:sp>
    </p:spTree>
    <p:extLst>
      <p:ext uri="{BB962C8B-B14F-4D97-AF65-F5344CB8AC3E}">
        <p14:creationId xmlns:p14="http://schemas.microsoft.com/office/powerpoint/2010/main" val="3076422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Unified online application portal. You can find a tab at the top of my Georgia law, and it is also link to each program’s page on the law school website. </a:t>
            </a:r>
          </a:p>
        </p:txBody>
      </p:sp>
      <p:sp>
        <p:nvSpPr>
          <p:cNvPr id="4" name="Slide Number Placeholder 3"/>
          <p:cNvSpPr>
            <a:spLocks noGrp="1"/>
          </p:cNvSpPr>
          <p:nvPr>
            <p:ph type="sldNum" sz="quarter" idx="5"/>
          </p:nvPr>
        </p:nvSpPr>
        <p:spPr/>
        <p:txBody>
          <a:bodyPr/>
          <a:lstStyle/>
          <a:p>
            <a:fld id="{14F9460A-9E81-496F-91AC-92DE7ABF30C4}" type="slidenum">
              <a:rPr lang="en-US" smtClean="0"/>
              <a:pPr/>
              <a:t>10</a:t>
            </a:fld>
            <a:endParaRPr lang="en-US"/>
          </a:p>
        </p:txBody>
      </p:sp>
    </p:spTree>
    <p:extLst>
      <p:ext uri="{BB962C8B-B14F-4D97-AF65-F5344CB8AC3E}">
        <p14:creationId xmlns:p14="http://schemas.microsoft.com/office/powerpoint/2010/main" val="1886511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Unified online application portal. You can find a tab at the top of my Georgia law, and it is also link to each program’s page on the law school website. </a:t>
            </a:r>
          </a:p>
        </p:txBody>
      </p:sp>
      <p:sp>
        <p:nvSpPr>
          <p:cNvPr id="4" name="Slide Number Placeholder 3"/>
          <p:cNvSpPr>
            <a:spLocks noGrp="1"/>
          </p:cNvSpPr>
          <p:nvPr>
            <p:ph type="sldNum" sz="quarter" idx="5"/>
          </p:nvPr>
        </p:nvSpPr>
        <p:spPr/>
        <p:txBody>
          <a:bodyPr/>
          <a:lstStyle/>
          <a:p>
            <a:fld id="{14F9460A-9E81-496F-91AC-92DE7ABF30C4}" type="slidenum">
              <a:rPr lang="en-US" smtClean="0"/>
              <a:pPr/>
              <a:t>11</a:t>
            </a:fld>
            <a:endParaRPr lang="en-US"/>
          </a:p>
        </p:txBody>
      </p:sp>
    </p:spTree>
    <p:extLst>
      <p:ext uri="{BB962C8B-B14F-4D97-AF65-F5344CB8AC3E}">
        <p14:creationId xmlns:p14="http://schemas.microsoft.com/office/powerpoint/2010/main" val="2771702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F9460A-9E81-496F-91AC-92DE7ABF30C4}" type="slidenum">
              <a:rPr lang="en-US" smtClean="0"/>
              <a:pPr/>
              <a:t>12</a:t>
            </a:fld>
            <a:endParaRPr lang="en-US"/>
          </a:p>
        </p:txBody>
      </p:sp>
    </p:spTree>
    <p:extLst>
      <p:ext uri="{BB962C8B-B14F-4D97-AF65-F5344CB8AC3E}">
        <p14:creationId xmlns:p14="http://schemas.microsoft.com/office/powerpoint/2010/main" val="3624706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F9460A-9E81-496F-91AC-92DE7ABF30C4}" type="slidenum">
              <a:rPr lang="en-US" smtClean="0"/>
              <a:pPr/>
              <a:t>13</a:t>
            </a:fld>
            <a:endParaRPr lang="en-US"/>
          </a:p>
        </p:txBody>
      </p:sp>
    </p:spTree>
    <p:extLst>
      <p:ext uri="{BB962C8B-B14F-4D97-AF65-F5344CB8AC3E}">
        <p14:creationId xmlns:p14="http://schemas.microsoft.com/office/powerpoint/2010/main" val="10288391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F9460A-9E81-496F-91AC-92DE7ABF30C4}" type="slidenum">
              <a:rPr lang="en-US" smtClean="0"/>
              <a:pPr/>
              <a:t>14</a:t>
            </a:fld>
            <a:endParaRPr lang="en-US"/>
          </a:p>
        </p:txBody>
      </p:sp>
    </p:spTree>
    <p:extLst>
      <p:ext uri="{BB962C8B-B14F-4D97-AF65-F5344CB8AC3E}">
        <p14:creationId xmlns:p14="http://schemas.microsoft.com/office/powerpoint/2010/main" val="33845615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2" name="Picture 11"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65417" y="5054602"/>
            <a:ext cx="673276" cy="279400"/>
          </a:xfrm>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BE924555-EAFD-4B2F-96F4-A60706EF2138}"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939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spTree>
    <p:extLst>
      <p:ext uri="{BB962C8B-B14F-4D97-AF65-F5344CB8AC3E}">
        <p14:creationId xmlns:p14="http://schemas.microsoft.com/office/powerpoint/2010/main" val="3277783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5462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625E72-7062-4D8E-BA99-F07B9DD1F028}"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555-EAFD-4B2F-96F4-A60706EF2138}" type="slidenum">
              <a:rPr lang="en-US" smtClean="0"/>
              <a:pPr/>
              <a:t>‹#›</a:t>
            </a:fld>
            <a:endParaRPr lang="en-US"/>
          </a:p>
        </p:txBody>
      </p:sp>
    </p:spTree>
    <p:extLst>
      <p:ext uri="{BB962C8B-B14F-4D97-AF65-F5344CB8AC3E}">
        <p14:creationId xmlns:p14="http://schemas.microsoft.com/office/powerpoint/2010/main" val="83917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625E72-7062-4D8E-BA99-F07B9DD1F028}"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924555-EAFD-4B2F-96F4-A60706EF2138}"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9621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EE625E72-7062-4D8E-BA99-F07B9DD1F028}"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924555-EAFD-4B2F-96F4-A60706EF2138}"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9302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625E72-7062-4D8E-BA99-F07B9DD1F028}"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924555-EAFD-4B2F-96F4-A60706EF2138}" type="slidenum">
              <a:rPr lang="en-US" smtClean="0"/>
              <a:pPr/>
              <a:t>‹#›</a:t>
            </a:fld>
            <a:endParaRPr lang="en-US"/>
          </a:p>
        </p:txBody>
      </p:sp>
    </p:spTree>
    <p:extLst>
      <p:ext uri="{BB962C8B-B14F-4D97-AF65-F5344CB8AC3E}">
        <p14:creationId xmlns:p14="http://schemas.microsoft.com/office/powerpoint/2010/main" val="1211964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625E72-7062-4D8E-BA99-F07B9DD1F028}"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555-EAFD-4B2F-96F4-A60706EF2138}"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2530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625E72-7062-4D8E-BA99-F07B9DD1F028}"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555-EAFD-4B2F-96F4-A60706EF2138}" type="slidenum">
              <a:rPr lang="en-US" smtClean="0"/>
              <a:pPr/>
              <a:t>‹#›</a:t>
            </a:fld>
            <a:endParaRPr lang="en-US"/>
          </a:p>
        </p:txBody>
      </p:sp>
    </p:spTree>
    <p:extLst>
      <p:ext uri="{BB962C8B-B14F-4D97-AF65-F5344CB8AC3E}">
        <p14:creationId xmlns:p14="http://schemas.microsoft.com/office/powerpoint/2010/main" val="15997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625E72-7062-4D8E-BA99-F07B9DD1F028}"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924555-EAFD-4B2F-96F4-A60706EF2138}" type="slidenum">
              <a:rPr lang="en-US" smtClean="0"/>
              <a:pPr/>
              <a:t>‹#›</a:t>
            </a:fld>
            <a:endParaRPr lang="en-US"/>
          </a:p>
        </p:txBody>
      </p:sp>
    </p:spTree>
    <p:extLst>
      <p:ext uri="{BB962C8B-B14F-4D97-AF65-F5344CB8AC3E}">
        <p14:creationId xmlns:p14="http://schemas.microsoft.com/office/powerpoint/2010/main" val="1016918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6697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02706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spTree>
    <p:extLst>
      <p:ext uri="{BB962C8B-B14F-4D97-AF65-F5344CB8AC3E}">
        <p14:creationId xmlns:p14="http://schemas.microsoft.com/office/powerpoint/2010/main" val="32163689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80534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9978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3604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625E72-7062-4D8E-BA99-F07B9DD1F028}"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924555-EAFD-4B2F-96F4-A60706EF2138}"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0030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E625E72-7062-4D8E-BA99-F07B9DD1F028}" type="datetimeFigureOut">
              <a:rPr lang="en-US" smtClean="0"/>
              <a:pPr/>
              <a:t>9/24/2026</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E924555-EAFD-4B2F-96F4-A60706EF2138}" type="slidenum">
              <a:rPr lang="en-US" smtClean="0"/>
              <a:pPr/>
              <a:t>‹#›</a:t>
            </a:fld>
            <a:endParaRPr lang="en-US"/>
          </a:p>
        </p:txBody>
      </p:sp>
    </p:spTree>
    <p:extLst>
      <p:ext uri="{BB962C8B-B14F-4D97-AF65-F5344CB8AC3E}">
        <p14:creationId xmlns:p14="http://schemas.microsoft.com/office/powerpoint/2010/main" val="50445097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law.uga.edu/clinics-externships-and-experiential-learning-program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jheywood@uga.edu"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a:br>
            <a:r>
              <a:rPr lang="en-US"/>
              <a:t>Clinics/Externships</a:t>
            </a:r>
          </a:p>
        </p:txBody>
      </p:sp>
      <p:sp>
        <p:nvSpPr>
          <p:cNvPr id="3" name="Subtitle 2"/>
          <p:cNvSpPr>
            <a:spLocks noGrp="1"/>
          </p:cNvSpPr>
          <p:nvPr>
            <p:ph type="subTitle" idx="1"/>
          </p:nvPr>
        </p:nvSpPr>
        <p:spPr/>
        <p:txBody>
          <a:bodyPr/>
          <a:lstStyle/>
          <a:p>
            <a:r>
              <a:rPr lang="en-US" sz="2800" i="1"/>
              <a:t>Town Hall</a:t>
            </a:r>
          </a:p>
          <a:p>
            <a:r>
              <a:rPr lang="en-US" sz="2800" i="1"/>
              <a:t>Fall 2026</a:t>
            </a:r>
          </a:p>
          <a:p>
            <a:endParaRPr lang="en-US" sz="2800"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UGA Law Clinics</a:t>
            </a:r>
          </a:p>
        </p:txBody>
      </p:sp>
      <p:sp>
        <p:nvSpPr>
          <p:cNvPr id="3" name="Content Placeholder 2"/>
          <p:cNvSpPr>
            <a:spLocks noGrp="1"/>
          </p:cNvSpPr>
          <p:nvPr>
            <p:ph idx="1"/>
          </p:nvPr>
        </p:nvSpPr>
        <p:spPr>
          <a:xfrm>
            <a:off x="1176865" y="2490135"/>
            <a:ext cx="6798736" cy="3758265"/>
          </a:xfrm>
        </p:spPr>
        <p:txBody>
          <a:bodyPr>
            <a:noAutofit/>
          </a:bodyPr>
          <a:lstStyle/>
          <a:p>
            <a:pPr marL="0" indent="0">
              <a:buNone/>
            </a:pPr>
            <a:r>
              <a:rPr lang="en-US" sz="4000" b="1"/>
              <a:t>17 clinics, externships, SIPs</a:t>
            </a:r>
          </a:p>
          <a:p>
            <a:pPr marL="0" indent="0">
              <a:buNone/>
            </a:pPr>
            <a:r>
              <a:rPr lang="en-US" sz="4000" b="1"/>
              <a:t>430+ enroll/reenroll per yr</a:t>
            </a:r>
          </a:p>
          <a:p>
            <a:pPr marL="0" indent="0">
              <a:buNone/>
            </a:pPr>
            <a:r>
              <a:rPr lang="en-US" sz="4000" b="1"/>
              <a:t>83,000+ service hours</a:t>
            </a:r>
          </a:p>
          <a:p>
            <a:pPr marL="0" indent="0">
              <a:buNone/>
            </a:pPr>
            <a:r>
              <a:rPr lang="en-US" sz="4000" b="1"/>
              <a:t>25,000+ in-house clinic hours</a:t>
            </a:r>
          </a:p>
          <a:p>
            <a:pPr marL="0" indent="0">
              <a:buNone/>
            </a:pPr>
            <a:endParaRPr lang="en-US" sz="2450"/>
          </a:p>
        </p:txBody>
      </p:sp>
      <p:sp>
        <p:nvSpPr>
          <p:cNvPr id="5" name="TextBox 4"/>
          <p:cNvSpPr txBox="1"/>
          <p:nvPr/>
        </p:nvSpPr>
        <p:spPr>
          <a:xfrm>
            <a:off x="5037665" y="5518308"/>
            <a:ext cx="2937935" cy="533400"/>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3772726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Clinics, Externships, Practicums</a:t>
            </a:r>
          </a:p>
        </p:txBody>
      </p:sp>
      <p:sp>
        <p:nvSpPr>
          <p:cNvPr id="3" name="Content Placeholder 2"/>
          <p:cNvSpPr>
            <a:spLocks noGrp="1"/>
          </p:cNvSpPr>
          <p:nvPr>
            <p:ph idx="1"/>
          </p:nvPr>
        </p:nvSpPr>
        <p:spPr>
          <a:xfrm>
            <a:off x="1176865" y="2490135"/>
            <a:ext cx="6798736" cy="3758265"/>
          </a:xfrm>
        </p:spPr>
        <p:txBody>
          <a:bodyPr>
            <a:noAutofit/>
          </a:bodyPr>
          <a:lstStyle/>
          <a:p>
            <a:pPr marL="0" indent="0">
              <a:buNone/>
            </a:pPr>
            <a:r>
              <a:rPr lang="en-US" sz="2800" u="sng"/>
              <a:t>In-house clinics</a:t>
            </a:r>
            <a:r>
              <a:rPr lang="en-US" sz="2800"/>
              <a:t>: courses in which faculty teach the seminar and directly supervise students in the clinic’s practice areas</a:t>
            </a:r>
            <a:endParaRPr lang="en-US" sz="2800" u="sng"/>
          </a:p>
          <a:p>
            <a:pPr marL="0" indent="0">
              <a:buNone/>
            </a:pPr>
            <a:r>
              <a:rPr lang="en-US" sz="2800" u="sng"/>
              <a:t>Externships</a:t>
            </a:r>
            <a:r>
              <a:rPr lang="en-US" sz="2800"/>
              <a:t>: courses in which faculty teach the seminar and co-supervise student placements outside the law school</a:t>
            </a:r>
          </a:p>
          <a:p>
            <a:pPr marL="0" indent="0">
              <a:buNone/>
            </a:pPr>
            <a:r>
              <a:rPr lang="en-US" sz="2800" u="sng"/>
              <a:t>Practicums</a:t>
            </a:r>
            <a:r>
              <a:rPr lang="en-US" sz="2800"/>
              <a:t>: can be either a clinic or externship</a:t>
            </a:r>
          </a:p>
        </p:txBody>
      </p:sp>
      <p:sp>
        <p:nvSpPr>
          <p:cNvPr id="5" name="TextBox 4"/>
          <p:cNvSpPr txBox="1"/>
          <p:nvPr/>
        </p:nvSpPr>
        <p:spPr>
          <a:xfrm>
            <a:off x="5037665" y="5518308"/>
            <a:ext cx="2937935" cy="533400"/>
          </a:xfrm>
          <a:prstGeom prst="rect">
            <a:avLst/>
          </a:prstGeom>
          <a:noFill/>
        </p:spPr>
        <p:txBody>
          <a:bodyPr wrap="square" rtlCol="0">
            <a:spAutoFit/>
          </a:bodyPr>
          <a:lstStyle/>
          <a:p>
            <a:endParaRPr lang="en-US"/>
          </a:p>
        </p:txBody>
      </p:sp>
    </p:spTree>
    <p:extLst>
      <p:ext uri="{BB962C8B-B14F-4D97-AF65-F5344CB8AC3E}">
        <p14:creationId xmlns:p14="http://schemas.microsoft.com/office/powerpoint/2010/main" val="4262988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In-house Clinics</a:t>
            </a:r>
          </a:p>
        </p:txBody>
      </p:sp>
      <p:sp>
        <p:nvSpPr>
          <p:cNvPr id="3" name="Content Placeholder 2"/>
          <p:cNvSpPr>
            <a:spLocks noGrp="1"/>
          </p:cNvSpPr>
          <p:nvPr>
            <p:ph idx="1"/>
          </p:nvPr>
        </p:nvSpPr>
        <p:spPr>
          <a:xfrm>
            <a:off x="1176866" y="2438400"/>
            <a:ext cx="6798734" cy="3447927"/>
          </a:xfrm>
          <a:noFill/>
          <a:ln>
            <a:noFill/>
          </a:ln>
        </p:spPr>
        <p:txBody>
          <a:bodyPr numCol="2" spcCol="365760">
            <a:noAutofit/>
          </a:bodyPr>
          <a:lstStyle/>
          <a:p>
            <a:r>
              <a:rPr lang="en-US" sz="1700" b="1" dirty="0"/>
              <a:t>Wilbanks CEASE Clinic    </a:t>
            </a:r>
            <a:r>
              <a:rPr lang="en-US" sz="1700" dirty="0"/>
              <a:t>(Hetherington)</a:t>
            </a:r>
            <a:endParaRPr lang="en-US" dirty="0"/>
          </a:p>
          <a:p>
            <a:r>
              <a:rPr lang="en-US" sz="1700" b="1" dirty="0"/>
              <a:t>Jane W. Wilson Family Justice Clinic </a:t>
            </a:r>
            <a:r>
              <a:rPr lang="en-US" sz="1700" dirty="0"/>
              <a:t>(</a:t>
            </a:r>
            <a:r>
              <a:rPr lang="en-US" sz="1700" dirty="0" err="1"/>
              <a:t>Scartz</a:t>
            </a:r>
            <a:r>
              <a:rPr lang="en-US" sz="1700" dirty="0"/>
              <a:t>)</a:t>
            </a:r>
          </a:p>
          <a:p>
            <a:r>
              <a:rPr lang="en-US" sz="1700" b="1" dirty="0"/>
              <a:t>Community Health Law Partnership (Community </a:t>
            </a:r>
            <a:r>
              <a:rPr lang="en-US" sz="1700" b="1" dirty="0" err="1"/>
              <a:t>HeLP</a:t>
            </a:r>
            <a:r>
              <a:rPr lang="en-US" sz="1700" b="1" dirty="0"/>
              <a:t>) </a:t>
            </a:r>
            <a:r>
              <a:rPr lang="en-US" sz="1700" dirty="0"/>
              <a:t>(Cade) </a:t>
            </a:r>
            <a:r>
              <a:rPr lang="en-US" sz="1700" b="1" i="1" dirty="0"/>
              <a:t>two-semester commitment</a:t>
            </a:r>
          </a:p>
          <a:p>
            <a:r>
              <a:rPr lang="en-US" sz="1700" b="1" dirty="0"/>
              <a:t>Public Interest Practicum (PIP) </a:t>
            </a:r>
            <a:r>
              <a:rPr lang="en-US" sz="1700" dirty="0"/>
              <a:t>(Grant) </a:t>
            </a:r>
            <a:r>
              <a:rPr lang="en-US" sz="1700" b="1" i="1" dirty="0"/>
              <a:t>Fall only</a:t>
            </a:r>
            <a:endParaRPr lang="en-US" sz="1700" dirty="0"/>
          </a:p>
          <a:p>
            <a:pPr>
              <a:buSzPct val="114999"/>
            </a:pPr>
            <a:r>
              <a:rPr lang="en-US" sz="1700" b="1" dirty="0"/>
              <a:t>Veterans Legal Clinic </a:t>
            </a:r>
            <a:r>
              <a:rPr lang="en-US" sz="1700" dirty="0"/>
              <a:t>(Gohr)</a:t>
            </a:r>
            <a:endParaRPr lang="en-US" sz="1700" dirty="0">
              <a:solidFill>
                <a:srgbClr val="000000"/>
              </a:solidFill>
            </a:endParaRPr>
          </a:p>
          <a:p>
            <a:pPr marL="0" indent="0">
              <a:buSzPct val="114999"/>
              <a:buNone/>
            </a:pPr>
            <a:endParaRPr lang="en-US" sz="1700"/>
          </a:p>
          <a:p>
            <a:r>
              <a:rPr lang="en-US" sz="1700" b="1" dirty="0"/>
              <a:t>Appellate Litigation Clinic </a:t>
            </a:r>
            <a:r>
              <a:rPr lang="en-US" sz="1700" dirty="0"/>
              <a:t>(Burch) </a:t>
            </a:r>
            <a:r>
              <a:rPr lang="en-US" sz="1700" b="1" i="1" dirty="0"/>
              <a:t>two-semester commitment</a:t>
            </a:r>
          </a:p>
          <a:p>
            <a:r>
              <a:rPr lang="en-US" sz="1700" b="1" dirty="0"/>
              <a:t>First Amendment Clinic 	          </a:t>
            </a:r>
            <a:r>
              <a:rPr lang="en-US" sz="1700" dirty="0"/>
              <a:t>(Norins)</a:t>
            </a:r>
            <a:endParaRPr lang="en-US" sz="1700" b="1" dirty="0"/>
          </a:p>
          <a:p>
            <a:r>
              <a:rPr lang="en-US" sz="1700" b="1" dirty="0"/>
              <a:t>Business Law Clinic 	        </a:t>
            </a:r>
            <a:r>
              <a:rPr lang="en-US" sz="1700" dirty="0"/>
              <a:t>(Tracy)</a:t>
            </a:r>
          </a:p>
          <a:p>
            <a:r>
              <a:rPr lang="en-US" sz="1700" b="1" dirty="0"/>
              <a:t>Land Conservation Clinic</a:t>
            </a:r>
            <a:r>
              <a:rPr lang="en-US" sz="1700" dirty="0"/>
              <a:t> (Thompson)</a:t>
            </a:r>
            <a:endParaRPr lang="en-US" sz="1700" b="1" dirty="0"/>
          </a:p>
          <a:p>
            <a:r>
              <a:rPr lang="en-US" sz="1700" b="1" dirty="0"/>
              <a:t>Mediation Practicum &amp; Clinic </a:t>
            </a:r>
            <a:r>
              <a:rPr lang="en-US" sz="1700" dirty="0"/>
              <a:t>(McNiff)</a:t>
            </a:r>
          </a:p>
          <a:p>
            <a:endParaRPr lang="en-US" sz="1700"/>
          </a:p>
        </p:txBody>
      </p:sp>
      <p:sp>
        <p:nvSpPr>
          <p:cNvPr id="4" name="Content Placeholder 2"/>
          <p:cNvSpPr txBox="1">
            <a:spLocks/>
          </p:cNvSpPr>
          <p:nvPr/>
        </p:nvSpPr>
        <p:spPr>
          <a:xfrm>
            <a:off x="4809066" y="2441331"/>
            <a:ext cx="3166534" cy="344499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None/>
            </a:pPr>
            <a:endParaRPr lang="en-US" sz="1600" b="1"/>
          </a:p>
        </p:txBody>
      </p:sp>
    </p:spTree>
    <p:extLst>
      <p:ext uri="{BB962C8B-B14F-4D97-AF65-F5344CB8AC3E}">
        <p14:creationId xmlns:p14="http://schemas.microsoft.com/office/powerpoint/2010/main" val="1513908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Externship Programs </a:t>
            </a:r>
          </a:p>
        </p:txBody>
      </p:sp>
      <p:sp>
        <p:nvSpPr>
          <p:cNvPr id="3" name="Content Placeholder 2"/>
          <p:cNvSpPr>
            <a:spLocks noGrp="1"/>
          </p:cNvSpPr>
          <p:nvPr>
            <p:ph idx="1"/>
          </p:nvPr>
        </p:nvSpPr>
        <p:spPr>
          <a:xfrm>
            <a:off x="1176866" y="2670021"/>
            <a:ext cx="6798734" cy="3447927"/>
          </a:xfrm>
          <a:noFill/>
          <a:ln>
            <a:noFill/>
          </a:ln>
        </p:spPr>
        <p:txBody>
          <a:bodyPr numCol="2" spcCol="365760">
            <a:noAutofit/>
          </a:bodyPr>
          <a:lstStyle/>
          <a:p>
            <a:r>
              <a:rPr lang="en-US" sz="1800" b="1" dirty="0"/>
              <a:t>Criminal Defense Practicum </a:t>
            </a:r>
            <a:r>
              <a:rPr lang="en-US" sz="1800" dirty="0"/>
              <a:t>(</a:t>
            </a:r>
            <a:r>
              <a:rPr lang="en-US" sz="1800" dirty="0" err="1"/>
              <a:t>Taxel</a:t>
            </a:r>
            <a:r>
              <a:rPr lang="en-US" sz="1800" dirty="0"/>
              <a:t>)</a:t>
            </a:r>
            <a:endParaRPr lang="en-US" sz="1800" b="1" dirty="0"/>
          </a:p>
          <a:p>
            <a:r>
              <a:rPr lang="en-US" sz="1800" b="1" dirty="0"/>
              <a:t>Prosecutorial Justice Program </a:t>
            </a:r>
            <a:r>
              <a:rPr lang="en-US" sz="1800" dirty="0"/>
              <a:t>(Redmon) </a:t>
            </a:r>
            <a:r>
              <a:rPr lang="en-US" sz="1800" b="1" i="1" dirty="0"/>
              <a:t>three-semester commitment</a:t>
            </a:r>
          </a:p>
          <a:p>
            <a:r>
              <a:rPr lang="en-US" sz="1800" b="1" dirty="0"/>
              <a:t>Capital Assistance Project </a:t>
            </a:r>
            <a:r>
              <a:rPr lang="en-US" sz="1800" dirty="0"/>
              <a:t>(Heywood) </a:t>
            </a:r>
            <a:r>
              <a:rPr lang="en-US" sz="1800" b="1" i="1" dirty="0"/>
              <a:t>Fall only</a:t>
            </a:r>
            <a:endParaRPr lang="en-US" sz="1800" dirty="0"/>
          </a:p>
          <a:p>
            <a:r>
              <a:rPr lang="en-US" sz="1800" b="1" dirty="0"/>
              <a:t>Civil Externship </a:t>
            </a:r>
            <a:r>
              <a:rPr lang="en-US" sz="1800" dirty="0"/>
              <a:t>(Grant / Heywood)</a:t>
            </a:r>
          </a:p>
          <a:p>
            <a:pPr marL="0" indent="0">
              <a:buSzPct val="114999"/>
              <a:buNone/>
            </a:pPr>
            <a:endParaRPr lang="en-US" sz="1800"/>
          </a:p>
          <a:p>
            <a:pPr marL="0" indent="0">
              <a:buNone/>
            </a:pPr>
            <a:endParaRPr lang="en-US" sz="1800"/>
          </a:p>
          <a:p>
            <a:r>
              <a:rPr lang="en-US" sz="1800" b="1" dirty="0"/>
              <a:t>Corporate Counsel Externship </a:t>
            </a:r>
            <a:r>
              <a:rPr lang="en-US" sz="1800" dirty="0"/>
              <a:t>(full-time / part-time) (Lowry)</a:t>
            </a:r>
          </a:p>
          <a:p>
            <a:r>
              <a:rPr lang="en-US" sz="1800" b="1" dirty="0"/>
              <a:t>Atlanta Semester-in-Practice </a:t>
            </a:r>
            <a:r>
              <a:rPr lang="en-US" sz="1800" dirty="0"/>
              <a:t>(full-time)  (Grant)</a:t>
            </a:r>
          </a:p>
          <a:p>
            <a:r>
              <a:rPr lang="en-US" sz="1800" b="1" dirty="0"/>
              <a:t>D.C. Semester-in-Practice </a:t>
            </a:r>
            <a:r>
              <a:rPr lang="en-US" sz="1800" dirty="0"/>
              <a:t>(full-time) (Heywood) </a:t>
            </a:r>
            <a:r>
              <a:rPr lang="en-US" sz="1800" b="1" i="1" dirty="0"/>
              <a:t>Spring only</a:t>
            </a:r>
            <a:r>
              <a:rPr lang="en-US" sz="1800" dirty="0"/>
              <a:t>	</a:t>
            </a:r>
          </a:p>
          <a:p>
            <a:pPr marL="0" marR="0" lvl="0" indent="0" algn="l" defTabSz="457200" rtl="0" eaLnBrk="1" fontAlgn="auto" latinLnBrk="0" hangingPunct="1">
              <a:lnSpc>
                <a:spcPct val="100000"/>
              </a:lnSpc>
              <a:spcBef>
                <a:spcPct val="20000"/>
              </a:spcBef>
              <a:spcAft>
                <a:spcPts val="600"/>
              </a:spcAft>
              <a:buClr>
                <a:srgbClr val="83992A"/>
              </a:buClr>
              <a:buSzPct val="115000"/>
              <a:buFont typeface="Arial"/>
              <a:buNone/>
              <a:tabLst/>
              <a:defRPr/>
            </a:pPr>
            <a:endParaRPr kumimoji="0" lang="en-US" sz="1600" b="1" i="0" u="none" strike="noStrike" kern="1200" cap="none" spc="0" normalizeH="0" baseline="0" noProof="0">
              <a:ln>
                <a:noFill/>
              </a:ln>
              <a:solidFill>
                <a:prstClr val="black">
                  <a:lumMod val="85000"/>
                  <a:lumOff val="15000"/>
                </a:prstClr>
              </a:solidFill>
              <a:effectLst/>
              <a:uLnTx/>
              <a:uFillTx/>
              <a:latin typeface="Garamond"/>
              <a:ea typeface="+mn-ea"/>
              <a:cs typeface="+mn-cs"/>
            </a:endParaRPr>
          </a:p>
          <a:p>
            <a:pPr marL="0" marR="0" lvl="0" indent="0" algn="l" defTabSz="457200" rtl="0" eaLnBrk="1" fontAlgn="auto" latinLnBrk="0" hangingPunct="1">
              <a:lnSpc>
                <a:spcPct val="100000"/>
              </a:lnSpc>
              <a:spcBef>
                <a:spcPct val="20000"/>
              </a:spcBef>
              <a:spcAft>
                <a:spcPts val="600"/>
              </a:spcAft>
              <a:buClr>
                <a:srgbClr val="83992A"/>
              </a:buClr>
              <a:buSzPct val="115000"/>
              <a:buFont typeface="Arial"/>
              <a:buNone/>
              <a:tabLst/>
              <a:defRPr/>
            </a:pPr>
            <a:endParaRPr kumimoji="0" lang="en-US" sz="1600" b="1" i="0" u="none" strike="sngStrike" kern="1200" cap="none" spc="0" normalizeH="0" baseline="0" noProof="0">
              <a:ln>
                <a:noFill/>
              </a:ln>
              <a:solidFill>
                <a:prstClr val="black">
                  <a:lumMod val="85000"/>
                  <a:lumOff val="15000"/>
                </a:prstClr>
              </a:solidFill>
              <a:effectLst/>
              <a:uLnTx/>
              <a:uFillTx/>
              <a:latin typeface="Garamond"/>
              <a:ea typeface="+mn-ea"/>
              <a:cs typeface="+mn-cs"/>
            </a:endParaRPr>
          </a:p>
          <a:p>
            <a:endParaRPr lang="en-US" sz="1800"/>
          </a:p>
        </p:txBody>
      </p:sp>
      <p:sp>
        <p:nvSpPr>
          <p:cNvPr id="4" name="Content Placeholder 2"/>
          <p:cNvSpPr txBox="1">
            <a:spLocks/>
          </p:cNvSpPr>
          <p:nvPr/>
        </p:nvSpPr>
        <p:spPr>
          <a:xfrm>
            <a:off x="4809066" y="2441331"/>
            <a:ext cx="3166534" cy="344499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None/>
            </a:pPr>
            <a:endParaRPr lang="en-US"/>
          </a:p>
        </p:txBody>
      </p:sp>
    </p:spTree>
    <p:extLst>
      <p:ext uri="{BB962C8B-B14F-4D97-AF65-F5344CB8AC3E}">
        <p14:creationId xmlns:p14="http://schemas.microsoft.com/office/powerpoint/2010/main" val="3608465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How many clinical programs can I take while in law school?</a:t>
            </a:r>
          </a:p>
        </p:txBody>
      </p:sp>
      <p:sp>
        <p:nvSpPr>
          <p:cNvPr id="3" name="Content Placeholder 2"/>
          <p:cNvSpPr>
            <a:spLocks noGrp="1"/>
          </p:cNvSpPr>
          <p:nvPr>
            <p:ph idx="1"/>
          </p:nvPr>
        </p:nvSpPr>
        <p:spPr/>
        <p:txBody>
          <a:bodyPr>
            <a:noAutofit/>
          </a:bodyPr>
          <a:lstStyle/>
          <a:p>
            <a:r>
              <a:rPr lang="en-US" sz="2800"/>
              <a:t>You can earn up to </a:t>
            </a:r>
            <a:r>
              <a:rPr lang="en-US" sz="2800" u="sng"/>
              <a:t>16</a:t>
            </a:r>
            <a:r>
              <a:rPr lang="en-US" sz="2800"/>
              <a:t> clinical credits towards graduation requirements:</a:t>
            </a:r>
          </a:p>
          <a:p>
            <a:pPr lvl="1"/>
            <a:r>
              <a:rPr lang="en-US" sz="2800"/>
              <a:t>Seminar portion of each clinic does </a:t>
            </a:r>
            <a:r>
              <a:rPr lang="en-US" sz="2800" u="sng"/>
              <a:t>not</a:t>
            </a:r>
            <a:r>
              <a:rPr lang="en-US" sz="2800"/>
              <a:t> count</a:t>
            </a:r>
          </a:p>
          <a:p>
            <a:pPr lvl="1"/>
            <a:r>
              <a:rPr lang="en-US" sz="2800"/>
              <a:t>E.g., in a 4-credit clinic with 2 hours of seminar, 2 hours count towards the 16-credit cap</a:t>
            </a:r>
          </a:p>
        </p:txBody>
      </p:sp>
    </p:spTree>
    <p:extLst>
      <p:ext uri="{BB962C8B-B14F-4D97-AF65-F5344CB8AC3E}">
        <p14:creationId xmlns:p14="http://schemas.microsoft.com/office/powerpoint/2010/main" val="2795537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How many clinical programs can I take in a semester?</a:t>
            </a:r>
          </a:p>
        </p:txBody>
      </p:sp>
      <p:sp>
        <p:nvSpPr>
          <p:cNvPr id="3" name="Content Placeholder 2"/>
          <p:cNvSpPr>
            <a:spLocks noGrp="1"/>
          </p:cNvSpPr>
          <p:nvPr>
            <p:ph idx="1"/>
          </p:nvPr>
        </p:nvSpPr>
        <p:spPr/>
        <p:txBody>
          <a:bodyPr>
            <a:normAutofit fontScale="85000" lnSpcReduction="20000"/>
          </a:bodyPr>
          <a:lstStyle/>
          <a:p>
            <a:r>
              <a:rPr lang="en-US" b="1"/>
              <a:t>Taking more than one clinical course in the same semester is generally not permitted or advisable. </a:t>
            </a:r>
          </a:p>
          <a:p>
            <a:r>
              <a:rPr lang="en-US"/>
              <a:t>BUT: You may take two clinical courses in the same semester IF you receive ADVANCE permission from BOTH professors. (e.g., students are usually granted permission to enroll in the Capital Assistance Project and the Criminal Defense Practicum in the same semester)</a:t>
            </a:r>
            <a:endParaRPr lang="en-US">
              <a:cs typeface="Calibri"/>
            </a:endParaRPr>
          </a:p>
          <a:p>
            <a:r>
              <a:rPr lang="en-US" b="1"/>
              <a:t>Do not accept more than one clinic or externship offer for the same semester without PRIOR permission. Acceptance is your commitment to participate!</a:t>
            </a:r>
            <a:r>
              <a:rPr lang="en-US"/>
              <a:t> </a:t>
            </a:r>
          </a:p>
          <a:p>
            <a:r>
              <a:rPr lang="en-US"/>
              <a:t>Not prohibited, but be thoughtful about also participating on advocacy team (</a:t>
            </a:r>
            <a:r>
              <a:rPr lang="en-US" i="1"/>
              <a:t>e.g.</a:t>
            </a:r>
            <a:r>
              <a:rPr lang="en-US"/>
              <a:t>, moot court, mock trial, negotiation) </a:t>
            </a:r>
          </a:p>
        </p:txBody>
      </p:sp>
    </p:spTree>
    <p:extLst>
      <p:ext uri="{BB962C8B-B14F-4D97-AF65-F5344CB8AC3E}">
        <p14:creationId xmlns:p14="http://schemas.microsoft.com/office/powerpoint/2010/main" val="3299821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BA2C7-9AEC-F3CC-B1D9-C7C40A77A0E7}"/>
              </a:ext>
            </a:extLst>
          </p:cNvPr>
          <p:cNvSpPr>
            <a:spLocks noGrp="1"/>
          </p:cNvSpPr>
          <p:nvPr>
            <p:ph type="title"/>
          </p:nvPr>
        </p:nvSpPr>
        <p:spPr/>
        <p:txBody>
          <a:bodyPr>
            <a:normAutofit/>
          </a:bodyPr>
          <a:lstStyle/>
          <a:p>
            <a:r>
              <a:rPr lang="en-US" b="1"/>
              <a:t>Length of Clinic Commitment</a:t>
            </a:r>
            <a:endParaRPr lang="en-US"/>
          </a:p>
        </p:txBody>
      </p:sp>
      <p:sp>
        <p:nvSpPr>
          <p:cNvPr id="3" name="Content Placeholder 2">
            <a:extLst>
              <a:ext uri="{FF2B5EF4-FFF2-40B4-BE49-F238E27FC236}">
                <a16:creationId xmlns:a16="http://schemas.microsoft.com/office/drawing/2014/main" id="{4BD74A85-CCA4-3427-F40F-43FA08D41D9F}"/>
              </a:ext>
            </a:extLst>
          </p:cNvPr>
          <p:cNvSpPr>
            <a:spLocks noGrp="1"/>
          </p:cNvSpPr>
          <p:nvPr>
            <p:ph idx="1"/>
          </p:nvPr>
        </p:nvSpPr>
        <p:spPr/>
        <p:txBody>
          <a:bodyPr>
            <a:noAutofit/>
          </a:bodyPr>
          <a:lstStyle/>
          <a:p>
            <a:r>
              <a:rPr lang="en-US"/>
              <a:t>Three </a:t>
            </a:r>
            <a:r>
              <a:rPr lang="en-US" i="1"/>
              <a:t>require</a:t>
            </a:r>
            <a:r>
              <a:rPr lang="en-US"/>
              <a:t> more than one semester:</a:t>
            </a:r>
          </a:p>
          <a:p>
            <a:pPr lvl="1"/>
            <a:r>
              <a:rPr lang="en-US" sz="2400" u="sng"/>
              <a:t>Two semesters</a:t>
            </a:r>
            <a:r>
              <a:rPr lang="en-US" sz="2400"/>
              <a:t>: Appellate Litigation Clinic; Community Health Law Partnership Clinic (apply in the spring)</a:t>
            </a:r>
          </a:p>
          <a:p>
            <a:pPr lvl="1"/>
            <a:r>
              <a:rPr lang="en-US" sz="2400" u="sng"/>
              <a:t>Three semesters</a:t>
            </a:r>
            <a:r>
              <a:rPr lang="en-US" sz="2400"/>
              <a:t>: Prosecutorial Justice Program (apply in the fall of your 2L year)</a:t>
            </a:r>
          </a:p>
          <a:p>
            <a:r>
              <a:rPr lang="en-US"/>
              <a:t>All other courses </a:t>
            </a:r>
            <a:r>
              <a:rPr lang="en-US" i="1"/>
              <a:t>permit</a:t>
            </a:r>
            <a:r>
              <a:rPr lang="en-US"/>
              <a:t> one or more semesters, contingent on faculty permission to reenroll</a:t>
            </a:r>
          </a:p>
        </p:txBody>
      </p:sp>
    </p:spTree>
    <p:extLst>
      <p:ext uri="{BB962C8B-B14F-4D97-AF65-F5344CB8AC3E}">
        <p14:creationId xmlns:p14="http://schemas.microsoft.com/office/powerpoint/2010/main" val="200655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a:t>Graduation Requirements &amp; Grades</a:t>
            </a:r>
          </a:p>
        </p:txBody>
      </p:sp>
      <p:sp>
        <p:nvSpPr>
          <p:cNvPr id="6" name="Content Placeholder 5"/>
          <p:cNvSpPr>
            <a:spLocks noGrp="1"/>
          </p:cNvSpPr>
          <p:nvPr>
            <p:ph idx="1"/>
          </p:nvPr>
        </p:nvSpPr>
        <p:spPr/>
        <p:txBody>
          <a:bodyPr>
            <a:noAutofit/>
          </a:bodyPr>
          <a:lstStyle/>
          <a:p>
            <a:r>
              <a:rPr lang="en-US" sz="2300"/>
              <a:t>Experiential course requirement:</a:t>
            </a:r>
          </a:p>
          <a:p>
            <a:pPr lvl="1"/>
            <a:r>
              <a:rPr lang="en-US" sz="2300"/>
              <a:t>The ABA and the law school require 6 credits in practical skills courses</a:t>
            </a:r>
          </a:p>
          <a:p>
            <a:pPr lvl="1"/>
            <a:r>
              <a:rPr lang="en-US" sz="2300"/>
              <a:t>All courses in today’s presentation count toward this requirement</a:t>
            </a:r>
          </a:p>
          <a:p>
            <a:r>
              <a:rPr lang="en-US" sz="2300"/>
              <a:t>Grading for clinical courses:</a:t>
            </a:r>
          </a:p>
          <a:p>
            <a:pPr lvl="1"/>
            <a:r>
              <a:rPr lang="en-US" sz="2300"/>
              <a:t>All credits count toward graduation until the cap</a:t>
            </a:r>
          </a:p>
          <a:p>
            <a:pPr lvl="1"/>
            <a:r>
              <a:rPr lang="en-US" sz="2300"/>
              <a:t>Half of credits count toward GPA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How do I apply?</a:t>
            </a:r>
          </a:p>
        </p:txBody>
      </p:sp>
      <p:sp>
        <p:nvSpPr>
          <p:cNvPr id="3" name="Content Placeholder 2"/>
          <p:cNvSpPr>
            <a:spLocks noGrp="1"/>
          </p:cNvSpPr>
          <p:nvPr>
            <p:ph idx="1"/>
          </p:nvPr>
        </p:nvSpPr>
        <p:spPr>
          <a:noFill/>
        </p:spPr>
        <p:txBody>
          <a:bodyPr>
            <a:noAutofit/>
          </a:bodyPr>
          <a:lstStyle/>
          <a:p>
            <a:pPr marL="0" indent="0">
              <a:buNone/>
            </a:pPr>
            <a:r>
              <a:rPr lang="en-US" sz="3200"/>
              <a:t>These two programs use regular course enrollment (point allocation):</a:t>
            </a:r>
          </a:p>
          <a:p>
            <a:pPr lvl="1"/>
            <a:r>
              <a:rPr lang="en-US" sz="3200"/>
              <a:t>Mediation Practicum</a:t>
            </a:r>
          </a:p>
          <a:p>
            <a:pPr lvl="1"/>
            <a:r>
              <a:rPr lang="en-US" sz="3200"/>
              <a:t>Public Interest Practicum (</a:t>
            </a:r>
            <a:r>
              <a:rPr lang="en-US" sz="3200" b="1" i="1"/>
              <a:t>Fall only)</a:t>
            </a:r>
            <a:endParaRPr lang="en-US" sz="3200" b="1" i="1">
              <a:solidFill>
                <a:schemeClr val="tx1"/>
              </a:solidFill>
            </a:endParaRPr>
          </a:p>
          <a:p>
            <a:pPr lvl="1"/>
            <a:endParaRPr lang="en-US" sz="2800"/>
          </a:p>
          <a:p>
            <a:endParaRPr lang="en-US" sz="2800"/>
          </a:p>
        </p:txBody>
      </p:sp>
    </p:spTree>
    <p:extLst>
      <p:ext uri="{BB962C8B-B14F-4D97-AF65-F5344CB8AC3E}">
        <p14:creationId xmlns:p14="http://schemas.microsoft.com/office/powerpoint/2010/main" val="1846848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How do I apply?</a:t>
            </a:r>
          </a:p>
        </p:txBody>
      </p:sp>
      <p:sp>
        <p:nvSpPr>
          <p:cNvPr id="3" name="Content Placeholder 2"/>
          <p:cNvSpPr>
            <a:spLocks noGrp="1"/>
          </p:cNvSpPr>
          <p:nvPr>
            <p:ph idx="1"/>
          </p:nvPr>
        </p:nvSpPr>
        <p:spPr>
          <a:noFill/>
        </p:spPr>
        <p:txBody>
          <a:bodyPr>
            <a:noAutofit/>
          </a:bodyPr>
          <a:lstStyle/>
          <a:p>
            <a:pPr marL="0" indent="0">
              <a:buNone/>
            </a:pPr>
            <a:r>
              <a:rPr lang="en-US" sz="2500" b="1"/>
              <a:t>All other clinics require applications and decide enrollment before point allocation period.</a:t>
            </a:r>
          </a:p>
          <a:p>
            <a:r>
              <a:rPr lang="en-US" sz="2500"/>
              <a:t>Use Application Form on My Georgia Law Portal</a:t>
            </a:r>
          </a:p>
          <a:p>
            <a:r>
              <a:rPr lang="en-US" sz="2500"/>
              <a:t>For more information </a:t>
            </a:r>
            <a:r>
              <a:rPr lang="en-US" sz="2500">
                <a:solidFill>
                  <a:schemeClr val="tx1"/>
                </a:solidFill>
              </a:rPr>
              <a:t>go to: </a:t>
            </a:r>
            <a:r>
              <a:rPr lang="en-US" sz="2500">
                <a:solidFill>
                  <a:schemeClr val="tx1"/>
                </a:solidFill>
                <a:hlinkClick r:id="rId3">
                  <a:extLst>
                    <a:ext uri="{A12FA001-AC4F-418D-AE19-62706E023703}">
                      <ahyp:hlinkClr xmlns:ahyp="http://schemas.microsoft.com/office/drawing/2018/hyperlinkcolor" val="tx"/>
                    </a:ext>
                  </a:extLst>
                </a:hlinkClick>
              </a:rPr>
              <a:t>https://www.law.uga.edu/clinics-externships-and-experiential-learning-programs</a:t>
            </a:r>
            <a:r>
              <a:rPr lang="en-US" sz="2500">
                <a:solidFill>
                  <a:schemeClr val="tx1"/>
                </a:solidFill>
              </a:rPr>
              <a:t> and/o</a:t>
            </a:r>
            <a:r>
              <a:rPr lang="en-US" sz="2500"/>
              <a:t>r contact the faculty member who directs the clinical program</a:t>
            </a:r>
            <a:endParaRPr lang="en-US" sz="2500">
              <a:solidFill>
                <a:schemeClr val="tx1"/>
              </a:solidFill>
            </a:endParaRPr>
          </a:p>
          <a:p>
            <a:pPr lvl="1"/>
            <a:endParaRPr lang="en-US" sz="2400"/>
          </a:p>
          <a:p>
            <a:endParaRPr lang="en-US"/>
          </a:p>
        </p:txBody>
      </p:sp>
    </p:spTree>
    <p:extLst>
      <p:ext uri="{BB962C8B-B14F-4D97-AF65-F5344CB8AC3E}">
        <p14:creationId xmlns:p14="http://schemas.microsoft.com/office/powerpoint/2010/main" val="646916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946" y="915337"/>
            <a:ext cx="6920654" cy="1303867"/>
          </a:xfrm>
        </p:spPr>
        <p:txBody>
          <a:bodyPr>
            <a:normAutofit fontScale="90000"/>
          </a:bodyPr>
          <a:lstStyle/>
          <a:p>
            <a:r>
              <a:rPr lang="en-US" b="1"/>
              <a:t>Application Deadlines </a:t>
            </a:r>
            <a:br>
              <a:rPr lang="en-US" b="1"/>
            </a:br>
            <a:r>
              <a:rPr lang="en-US" b="1"/>
              <a:t>Spring 2027</a:t>
            </a:r>
          </a:p>
        </p:txBody>
      </p:sp>
      <p:sp>
        <p:nvSpPr>
          <p:cNvPr id="5" name="Content Placeholder 4">
            <a:extLst>
              <a:ext uri="{FF2B5EF4-FFF2-40B4-BE49-F238E27FC236}">
                <a16:creationId xmlns:a16="http://schemas.microsoft.com/office/drawing/2014/main" id="{D357457B-4F30-4BB2-978B-0ABAF0D7D5E9}"/>
              </a:ext>
            </a:extLst>
          </p:cNvPr>
          <p:cNvSpPr>
            <a:spLocks noGrp="1"/>
          </p:cNvSpPr>
          <p:nvPr>
            <p:ph idx="1"/>
          </p:nvPr>
        </p:nvSpPr>
        <p:spPr>
          <a:xfrm>
            <a:off x="914400" y="2463800"/>
            <a:ext cx="7315199" cy="3810000"/>
          </a:xfrm>
        </p:spPr>
        <p:txBody>
          <a:bodyPr numCol="2">
            <a:noAutofit/>
          </a:bodyPr>
          <a:lstStyle/>
          <a:p>
            <a:pPr marL="0" indent="0">
              <a:spcBef>
                <a:spcPts val="0"/>
              </a:spcBef>
              <a:buNone/>
            </a:pPr>
            <a:r>
              <a:rPr lang="en-US" sz="1400" b="1"/>
              <a:t>Monday, September 28</a:t>
            </a:r>
            <a:endParaRPr lang="en-US"/>
          </a:p>
          <a:p>
            <a:pPr lvl="1">
              <a:spcBef>
                <a:spcPts val="0"/>
              </a:spcBef>
            </a:pPr>
            <a:r>
              <a:rPr lang="en-US" sz="1400"/>
              <a:t>Atlanta Semester in Practice (Civil Externship) </a:t>
            </a:r>
          </a:p>
          <a:p>
            <a:pPr lvl="1">
              <a:spcBef>
                <a:spcPts val="0"/>
              </a:spcBef>
            </a:pPr>
            <a:r>
              <a:rPr lang="en-US" sz="1400"/>
              <a:t>Civil Externship (Atlanta)</a:t>
            </a:r>
          </a:p>
          <a:p>
            <a:pPr lvl="1">
              <a:spcBef>
                <a:spcPts val="0"/>
              </a:spcBef>
              <a:buSzPct val="114999"/>
            </a:pPr>
            <a:r>
              <a:rPr lang="en-US" sz="1400"/>
              <a:t>D.C. Semester in Practice</a:t>
            </a:r>
          </a:p>
          <a:p>
            <a:pPr lvl="1">
              <a:spcBef>
                <a:spcPts val="0"/>
              </a:spcBef>
              <a:buSzPct val="114999"/>
            </a:pPr>
            <a:endParaRPr lang="en-US" sz="1400"/>
          </a:p>
          <a:p>
            <a:pPr lvl="1">
              <a:spcBef>
                <a:spcPts val="0"/>
              </a:spcBef>
              <a:buSzPct val="114999"/>
            </a:pPr>
            <a:endParaRPr lang="en-US" sz="1400"/>
          </a:p>
          <a:p>
            <a:pPr lvl="1">
              <a:spcBef>
                <a:spcPts val="0"/>
              </a:spcBef>
              <a:buSzPct val="114999"/>
            </a:pPr>
            <a:endParaRPr lang="en-US" sz="1400"/>
          </a:p>
          <a:p>
            <a:pPr lvl="1">
              <a:spcBef>
                <a:spcPts val="0"/>
              </a:spcBef>
              <a:buSzPct val="114999"/>
            </a:pPr>
            <a:endParaRPr lang="en-US" sz="1400"/>
          </a:p>
          <a:p>
            <a:pPr lvl="1">
              <a:spcBef>
                <a:spcPts val="0"/>
              </a:spcBef>
              <a:buSzPct val="114999"/>
            </a:pPr>
            <a:endParaRPr lang="en-US" sz="1400"/>
          </a:p>
          <a:p>
            <a:pPr lvl="1">
              <a:spcBef>
                <a:spcPts val="0"/>
              </a:spcBef>
              <a:buSzPct val="114999"/>
            </a:pPr>
            <a:endParaRPr lang="en-US" sz="1400"/>
          </a:p>
          <a:p>
            <a:pPr lvl="1">
              <a:spcBef>
                <a:spcPts val="0"/>
              </a:spcBef>
              <a:buSzPct val="114999"/>
            </a:pPr>
            <a:endParaRPr lang="en-US" sz="1400"/>
          </a:p>
          <a:p>
            <a:pPr lvl="1">
              <a:spcBef>
                <a:spcPts val="0"/>
              </a:spcBef>
              <a:buSzPct val="114999"/>
            </a:pPr>
            <a:endParaRPr lang="en-US" sz="1400"/>
          </a:p>
          <a:p>
            <a:pPr lvl="1">
              <a:spcBef>
                <a:spcPts val="0"/>
              </a:spcBef>
              <a:buSzPct val="114999"/>
            </a:pPr>
            <a:endParaRPr lang="en-US" sz="1400"/>
          </a:p>
          <a:p>
            <a:pPr marL="0" indent="0">
              <a:spcBef>
                <a:spcPts val="0"/>
              </a:spcBef>
              <a:buNone/>
            </a:pPr>
            <a:r>
              <a:rPr lang="en-US" sz="1400" b="1"/>
              <a:t>Monday, October 12</a:t>
            </a:r>
            <a:endParaRPr lang="en-US"/>
          </a:p>
          <a:p>
            <a:pPr lvl="1">
              <a:spcBef>
                <a:spcPts val="0"/>
              </a:spcBef>
            </a:pPr>
            <a:r>
              <a:rPr lang="en-US" sz="1400"/>
              <a:t>Business Law Clinic</a:t>
            </a:r>
          </a:p>
          <a:p>
            <a:pPr lvl="1">
              <a:spcBef>
                <a:spcPts val="0"/>
              </a:spcBef>
            </a:pPr>
            <a:r>
              <a:rPr lang="en-US" sz="1400"/>
              <a:t>Civil Externship (Athens)</a:t>
            </a:r>
          </a:p>
          <a:p>
            <a:pPr lvl="1">
              <a:spcBef>
                <a:spcPts val="0"/>
              </a:spcBef>
            </a:pPr>
            <a:r>
              <a:rPr lang="en-US" sz="1400"/>
              <a:t>Corporate Counsel Externship (FT &amp; PT) </a:t>
            </a:r>
          </a:p>
          <a:p>
            <a:pPr lvl="1">
              <a:spcBef>
                <a:spcPts val="0"/>
              </a:spcBef>
            </a:pPr>
            <a:r>
              <a:rPr lang="en-US" sz="1400"/>
              <a:t>Criminal Defense Practicum I &amp; II</a:t>
            </a:r>
            <a:endParaRPr lang="en-US" sz="1400" strike="sngStrike"/>
          </a:p>
          <a:p>
            <a:pPr lvl="1">
              <a:spcBef>
                <a:spcPts val="0"/>
              </a:spcBef>
            </a:pPr>
            <a:r>
              <a:rPr lang="en-US" sz="1400"/>
              <a:t>First Amendment Clinic</a:t>
            </a:r>
          </a:p>
          <a:p>
            <a:pPr lvl="1">
              <a:spcBef>
                <a:spcPts val="0"/>
              </a:spcBef>
            </a:pPr>
            <a:r>
              <a:rPr lang="en-US" sz="1400"/>
              <a:t>Jane W. Wilson Family Justice Clinic</a:t>
            </a:r>
          </a:p>
          <a:p>
            <a:pPr lvl="1">
              <a:spcBef>
                <a:spcPts val="0"/>
              </a:spcBef>
            </a:pPr>
            <a:r>
              <a:rPr lang="en-US" sz="1400"/>
              <a:t>Land Conservation Clinic </a:t>
            </a:r>
          </a:p>
          <a:p>
            <a:pPr lvl="1">
              <a:spcBef>
                <a:spcPts val="0"/>
              </a:spcBef>
            </a:pPr>
            <a:r>
              <a:rPr lang="en-US" sz="1400"/>
              <a:t>Mediation Clinic</a:t>
            </a:r>
            <a:endParaRPr lang="en-US" sz="1400" strike="sngStrike"/>
          </a:p>
          <a:p>
            <a:pPr lvl="1">
              <a:spcBef>
                <a:spcPts val="0"/>
              </a:spcBef>
              <a:buSzPct val="114999"/>
            </a:pPr>
            <a:r>
              <a:rPr lang="en-US" sz="1400"/>
              <a:t>Prosecutorial Justice Program</a:t>
            </a:r>
          </a:p>
          <a:p>
            <a:pPr lvl="1">
              <a:spcBef>
                <a:spcPts val="0"/>
              </a:spcBef>
            </a:pPr>
            <a:r>
              <a:rPr lang="en-US" sz="1400"/>
              <a:t>Veterans Legal Clinic</a:t>
            </a:r>
          </a:p>
          <a:p>
            <a:pPr lvl="1">
              <a:spcBef>
                <a:spcPts val="0"/>
              </a:spcBef>
            </a:pPr>
            <a:r>
              <a:rPr lang="en-US" sz="1400"/>
              <a:t>Wilbanks CEASE Clinic</a:t>
            </a:r>
          </a:p>
        </p:txBody>
      </p:sp>
    </p:spTree>
    <p:extLst>
      <p:ext uri="{BB962C8B-B14F-4D97-AF65-F5344CB8AC3E}">
        <p14:creationId xmlns:p14="http://schemas.microsoft.com/office/powerpoint/2010/main" val="3605618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Application Deadlines</a:t>
            </a:r>
            <a:br>
              <a:rPr lang="en-US" b="1"/>
            </a:br>
            <a:r>
              <a:rPr lang="en-US" b="1"/>
              <a:t>Spring </a:t>
            </a:r>
            <a:r>
              <a:rPr lang="en-US" b="1" dirty="0"/>
              <a:t>2027</a:t>
            </a:r>
          </a:p>
        </p:txBody>
      </p:sp>
      <p:sp>
        <p:nvSpPr>
          <p:cNvPr id="3" name="Content Placeholder 2"/>
          <p:cNvSpPr>
            <a:spLocks noGrp="1"/>
          </p:cNvSpPr>
          <p:nvPr>
            <p:ph idx="1"/>
          </p:nvPr>
        </p:nvSpPr>
        <p:spPr>
          <a:xfrm>
            <a:off x="1461982" y="2059832"/>
            <a:ext cx="6206656" cy="4800600"/>
          </a:xfrm>
        </p:spPr>
        <p:txBody>
          <a:bodyPr numCol="2" spcCol="274320">
            <a:noAutofit/>
          </a:bodyPr>
          <a:lstStyle/>
          <a:p>
            <a:pPr marL="0" indent="0">
              <a:spcBef>
                <a:spcPts val="0"/>
              </a:spcBef>
              <a:buNone/>
            </a:pPr>
            <a:endParaRPr lang="en-US" sz="1200" b="1"/>
          </a:p>
          <a:p>
            <a:pPr marL="0" indent="0">
              <a:spcBef>
                <a:spcPts val="0"/>
              </a:spcBef>
              <a:buNone/>
            </a:pPr>
            <a:endParaRPr lang="en-US" sz="1400"/>
          </a:p>
          <a:p>
            <a:pPr marL="0" indent="0">
              <a:spcBef>
                <a:spcPts val="0"/>
              </a:spcBef>
              <a:buNone/>
            </a:pPr>
            <a:r>
              <a:rPr lang="en-US" sz="1600" b="1"/>
              <a:t>Wednesday, October 28</a:t>
            </a:r>
          </a:p>
          <a:p>
            <a:pPr>
              <a:spcBef>
                <a:spcPts val="0"/>
              </a:spcBef>
            </a:pPr>
            <a:r>
              <a:rPr lang="en-US" sz="1400"/>
              <a:t>Deadline for first offers to students</a:t>
            </a:r>
          </a:p>
          <a:p>
            <a:pPr>
              <a:spcBef>
                <a:spcPts val="0"/>
              </a:spcBef>
            </a:pPr>
            <a:r>
              <a:rPr lang="en-US" sz="1400"/>
              <a:t>Students may but need not accept first offers until after this date</a:t>
            </a:r>
          </a:p>
          <a:p>
            <a:pPr marL="0" indent="0">
              <a:spcBef>
                <a:spcPts val="0"/>
              </a:spcBef>
              <a:buNone/>
            </a:pPr>
            <a:endParaRPr lang="en-US" sz="1600" b="1"/>
          </a:p>
          <a:p>
            <a:pPr marL="0" indent="0">
              <a:spcBef>
                <a:spcPts val="0"/>
              </a:spcBef>
              <a:buNone/>
            </a:pPr>
            <a:r>
              <a:rPr lang="en-US" sz="1600" b="1"/>
              <a:t>Friday, October 30</a:t>
            </a:r>
          </a:p>
          <a:p>
            <a:pPr>
              <a:spcBef>
                <a:spcPts val="0"/>
              </a:spcBef>
            </a:pPr>
            <a:r>
              <a:rPr lang="en-US" sz="1400"/>
              <a:t>Deadline for student decisions on first offers.</a:t>
            </a:r>
            <a:endParaRPr lang="en-US" sz="1600" b="1"/>
          </a:p>
          <a:p>
            <a:pPr marL="0" indent="0">
              <a:spcBef>
                <a:spcPts val="0"/>
              </a:spcBef>
              <a:buNone/>
            </a:pPr>
            <a:endParaRPr lang="en-US" sz="1600" b="1"/>
          </a:p>
          <a:p>
            <a:pPr marL="0" indent="0">
              <a:spcBef>
                <a:spcPts val="0"/>
              </a:spcBef>
              <a:buNone/>
            </a:pPr>
            <a:r>
              <a:rPr lang="en-US" sz="1600" b="1"/>
              <a:t>Wednesday, November 4</a:t>
            </a:r>
            <a:endParaRPr lang="en-US"/>
          </a:p>
          <a:p>
            <a:pPr>
              <a:spcBef>
                <a:spcPts val="0"/>
              </a:spcBef>
            </a:pPr>
            <a:r>
              <a:rPr lang="en-US" sz="1400"/>
              <a:t>Final decisions on all waiting lists.</a:t>
            </a:r>
          </a:p>
          <a:p>
            <a:pPr>
              <a:spcBef>
                <a:spcPts val="0"/>
              </a:spcBef>
            </a:pPr>
            <a:endParaRPr lang="en-US" sz="1400" b="1"/>
          </a:p>
          <a:p>
            <a:pPr>
              <a:spcBef>
                <a:spcPts val="0"/>
              </a:spcBef>
            </a:pPr>
            <a:endParaRPr lang="en-US" sz="1400" b="1"/>
          </a:p>
          <a:p>
            <a:pPr>
              <a:spcBef>
                <a:spcPts val="0"/>
              </a:spcBef>
            </a:pPr>
            <a:endParaRPr lang="en-US" sz="1400" b="1"/>
          </a:p>
          <a:p>
            <a:pPr>
              <a:spcBef>
                <a:spcPts val="0"/>
              </a:spcBef>
            </a:pPr>
            <a:endParaRPr lang="en-US" sz="1400" b="1"/>
          </a:p>
          <a:p>
            <a:pPr>
              <a:spcBef>
                <a:spcPts val="0"/>
              </a:spcBef>
            </a:pPr>
            <a:endParaRPr lang="en-US" sz="1400" b="1"/>
          </a:p>
          <a:p>
            <a:pPr marL="0" indent="0">
              <a:spcBef>
                <a:spcPts val="0"/>
              </a:spcBef>
              <a:buNone/>
            </a:pPr>
            <a:r>
              <a:rPr lang="en-US" sz="1600" b="1"/>
              <a:t>November 9-10</a:t>
            </a:r>
            <a:endParaRPr lang="en-US"/>
          </a:p>
          <a:p>
            <a:pPr marL="342900" lvl="1" indent="0">
              <a:spcBef>
                <a:spcPts val="0"/>
              </a:spcBef>
              <a:buNone/>
            </a:pPr>
            <a:r>
              <a:rPr lang="en-US" sz="1400"/>
              <a:t>Point allocation for:</a:t>
            </a:r>
          </a:p>
          <a:p>
            <a:pPr lvl="1">
              <a:spcBef>
                <a:spcPts val="0"/>
              </a:spcBef>
            </a:pPr>
            <a:r>
              <a:rPr lang="en-US" sz="1400"/>
              <a:t>Mediation Practicum</a:t>
            </a:r>
          </a:p>
          <a:p>
            <a:pPr marL="457200" lvl="1" indent="0">
              <a:spcBef>
                <a:spcPts val="0"/>
              </a:spcBef>
              <a:buSzPct val="114999"/>
              <a:buNone/>
            </a:pPr>
            <a:endParaRPr lang="en-US" sz="1400" u="sng"/>
          </a:p>
          <a:p>
            <a:pPr marL="457200" lvl="1" indent="0">
              <a:spcBef>
                <a:spcPts val="0"/>
              </a:spcBef>
              <a:buNone/>
            </a:pPr>
            <a:r>
              <a:rPr lang="en-US" sz="1400" u="sng"/>
              <a:t>Note</a:t>
            </a:r>
            <a:r>
              <a:rPr lang="en-US" sz="1400"/>
              <a:t>: Proposals for remote externships outside Athens, Atlanta, or DC should be made prior to points allocation to Professor Heywood </a:t>
            </a:r>
            <a:r>
              <a:rPr lang="en-US" sz="1400">
                <a:hlinkClick r:id="rId3"/>
              </a:rPr>
              <a:t>jheywood@uga.edu</a:t>
            </a:r>
            <a:endParaRPr lang="en-US" sz="1400"/>
          </a:p>
        </p:txBody>
      </p:sp>
    </p:spTree>
    <p:extLst>
      <p:ext uri="{BB962C8B-B14F-4D97-AF65-F5344CB8AC3E}">
        <p14:creationId xmlns:p14="http://schemas.microsoft.com/office/powerpoint/2010/main" val="262350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t>Table Talk</a:t>
            </a:r>
          </a:p>
        </p:txBody>
      </p:sp>
      <p:sp>
        <p:nvSpPr>
          <p:cNvPr id="3" name="Content Placeholder 2"/>
          <p:cNvSpPr>
            <a:spLocks noGrp="1"/>
          </p:cNvSpPr>
          <p:nvPr>
            <p:ph idx="1"/>
          </p:nvPr>
        </p:nvSpPr>
        <p:spPr/>
        <p:txBody>
          <a:bodyPr>
            <a:normAutofit/>
          </a:bodyPr>
          <a:lstStyle/>
          <a:p>
            <a:r>
              <a:rPr lang="en-US" sz="2800"/>
              <a:t>You are invited to meet with our clinical professors and/or their staff or students</a:t>
            </a:r>
          </a:p>
          <a:p>
            <a:r>
              <a:rPr lang="en-US" sz="2800"/>
              <a:t>Opportunity to introduce yourself and ask questions!</a:t>
            </a:r>
          </a:p>
        </p:txBody>
      </p:sp>
    </p:spTree>
    <p:extLst>
      <p:ext uri="{BB962C8B-B14F-4D97-AF65-F5344CB8AC3E}">
        <p14:creationId xmlns:p14="http://schemas.microsoft.com/office/powerpoint/2010/main" val="399177936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7de4f3e-23d3-41ef-9edb-c234c911e94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50ED56B0601A4080DE48EB4D2987A9" ma:contentTypeVersion="17" ma:contentTypeDescription="Create a new document." ma:contentTypeScope="" ma:versionID="d694a1121a7cf9568ed0728bdc32d4bb">
  <xsd:schema xmlns:xsd="http://www.w3.org/2001/XMLSchema" xmlns:xs="http://www.w3.org/2001/XMLSchema" xmlns:p="http://schemas.microsoft.com/office/2006/metadata/properties" xmlns:ns3="97de4f3e-23d3-41ef-9edb-c234c911e940" xmlns:ns4="aa5a0be2-a4d9-417f-987d-ed9fb792b4b7" targetNamespace="http://schemas.microsoft.com/office/2006/metadata/properties" ma:root="true" ma:fieldsID="8cf5513859df7545358aa86a74aadc22" ns3:_="" ns4:_="">
    <xsd:import namespace="97de4f3e-23d3-41ef-9edb-c234c911e940"/>
    <xsd:import namespace="aa5a0be2-a4d9-417f-987d-ed9fb792b4b7"/>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ObjectDetectorVersions" minOccurs="0"/>
                <xsd:element ref="ns3:_activity"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de4f3e-23d3-41ef-9edb-c234c911e9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a5a0be2-a4d9-417f-987d-ed9fb792b4b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82B4FF-4843-44C9-8DCC-F14BC739A411}">
  <ds:schemaRefs>
    <ds:schemaRef ds:uri="97de4f3e-23d3-41ef-9edb-c234c911e940"/>
    <ds:schemaRef ds:uri="aa5a0be2-a4d9-417f-987d-ed9fb792b4b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D711192-B80F-4529-B9BA-73F92739AFE8}">
  <ds:schemaRefs>
    <ds:schemaRef ds:uri="http://schemas.microsoft.com/sharepoint/v3/contenttype/forms"/>
  </ds:schemaRefs>
</ds:datastoreItem>
</file>

<file path=customXml/itemProps3.xml><?xml version="1.0" encoding="utf-8"?>
<ds:datastoreItem xmlns:ds="http://schemas.openxmlformats.org/officeDocument/2006/customXml" ds:itemID="{08524F03-0C89-4B0F-963F-1F2A90B4060B}">
  <ds:schemaRefs>
    <ds:schemaRef ds:uri="97de4f3e-23d3-41ef-9edb-c234c911e940"/>
    <ds:schemaRef ds:uri="aa5a0be2-a4d9-417f-987d-ed9fb792b4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Organic</Template>
  <TotalTime>0</TotalTime>
  <Words>1100</Words>
  <Application>Microsoft Office PowerPoint</Application>
  <PresentationFormat>On-screen Show (4:3)</PresentationFormat>
  <Paragraphs>134</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Organic</vt:lpstr>
      <vt:lpstr> Clinics/Externships</vt:lpstr>
      <vt:lpstr>UGA Law Clinics</vt:lpstr>
      <vt:lpstr>Clinics, Externships, Practicums</vt:lpstr>
      <vt:lpstr>In-house Clinics</vt:lpstr>
      <vt:lpstr>Externship Programs </vt:lpstr>
      <vt:lpstr>How many clinical programs can I take while in law school?</vt:lpstr>
      <vt:lpstr>How many clinical programs can I take in a semester?</vt:lpstr>
      <vt:lpstr>Length of Clinic Commitment</vt:lpstr>
      <vt:lpstr>Graduation Requirements &amp; Grades</vt:lpstr>
      <vt:lpstr>How do I apply?</vt:lpstr>
      <vt:lpstr>How do I apply?</vt:lpstr>
      <vt:lpstr>Application Deadlines  Spring 2027</vt:lpstr>
      <vt:lpstr>Application Deadlines Spring 2027</vt:lpstr>
      <vt:lpstr>Table Talk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revision>9</cp:revision>
  <dcterms:created xsi:type="dcterms:W3CDTF">2015-02-22T20:21:45Z</dcterms:created>
  <dcterms:modified xsi:type="dcterms:W3CDTF">2026-09-24T19:38:13Z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TC102202119990</vt:lpwstr>
  </property>
  <property fmtid="{D5CDD505-2E9C-101B-9397-08002B2CF9AE}" pid="3" name="ContentTypeId">
    <vt:lpwstr>0x010100BB50ED56B0601A4080DE48EB4D2987A9</vt:lpwstr>
  </property>
</Properties>
</file>